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sldIdLst>
    <p:sldId id="256" r:id="rId8"/>
    <p:sldId id="259" r:id="rId9"/>
    <p:sldId id="260" r:id="rId10"/>
    <p:sldId id="261" r:id="rId11"/>
    <p:sldId id="262" r:id="rId12"/>
    <p:sldId id="263" r:id="rId13"/>
    <p:sldId id="264" r:id="rId14"/>
    <p:sldId id="265" r:id="rId15"/>
    <p:sldId id="266" r:id="rId16"/>
    <p:sldId id="267" r:id="rId17"/>
    <p:sldId id="268" r:id="rId18"/>
    <p:sldId id="273" r:id="rId19"/>
    <p:sldId id="269" r:id="rId20"/>
    <p:sldId id="270" r:id="rId21"/>
    <p:sldId id="271" r:id="rId22"/>
    <p:sldId id="272"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35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stickie-shadow.png"/>
            <p:cNvPicPr>
              <a:picLocks noChangeAspect="1"/>
            </p:cNvPicPr>
            <p:nvPr/>
          </p:nvPicPr>
          <p:blipFill>
            <a:blip/>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1D8BD707-D9CF-40AE-B4C6-C98DA3205C09}" type="datetimeFigureOut">
              <a:rPr lang="en-US" smtClean="0">
                <a:solidFill>
                  <a:srgbClr val="A63212"/>
                </a:solidFill>
              </a:rPr>
              <a:pPr/>
              <a:t>5/17/2018</a:t>
            </a:fld>
            <a:endParaRPr lang="en-US">
              <a:solidFill>
                <a:srgbClr val="A63212"/>
              </a:solidFill>
            </a:endParaRP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solidFill>
                <a:srgbClr val="4E66B2">
                  <a:lumMod val="50000"/>
                </a:srgbClr>
              </a:solidFill>
            </a:endParaRP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6F15528-21DE-4FAA-801E-634DDDAF4B2B}" type="slidenum">
              <a:rPr lang="en-US" smtClean="0">
                <a:solidFill>
                  <a:srgbClr val="A63212">
                    <a:lumMod val="75000"/>
                  </a:srgbClr>
                </a:solidFill>
              </a:rPr>
              <a:pPr/>
              <a:t>‹#›</a:t>
            </a:fld>
            <a:endParaRPr lang="en-US">
              <a:solidFill>
                <a:srgbClr val="A63212">
                  <a:lumMod val="75000"/>
                </a:srgbClr>
              </a:solidFill>
            </a:endParaRPr>
          </a:p>
        </p:txBody>
      </p:sp>
      <p:pic>
        <p:nvPicPr>
          <p:cNvPr id="9" name="Picture 8" descr="coverBand.png"/>
          <p:cNvPicPr>
            <a:picLocks noChangeAspect="1"/>
          </p:cNvPicPr>
          <p:nvPr/>
        </p:nvPicPr>
        <p:blipFill>
          <a:blip r:embed="rId3"/>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extLst>
      <p:ext uri="{BB962C8B-B14F-4D97-AF65-F5344CB8AC3E}">
        <p14:creationId xmlns:p14="http://schemas.microsoft.com/office/powerpoint/2010/main" val="17274428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0054467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31348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493338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29027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5870196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393313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5224160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8302271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9258729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32151306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stickie-shadow.png"/>
            <p:cNvPicPr>
              <a:picLocks noChangeAspect="1"/>
            </p:cNvPicPr>
            <p:nvPr/>
          </p:nvPicPr>
          <p:blipFill>
            <a:blip/>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1D8BD707-D9CF-40AE-B4C6-C98DA3205C09}" type="datetimeFigureOut">
              <a:rPr lang="en-US" smtClean="0">
                <a:solidFill>
                  <a:srgbClr val="A63212"/>
                </a:solidFill>
              </a:rPr>
              <a:pPr/>
              <a:t>5/17/2018</a:t>
            </a:fld>
            <a:endParaRPr lang="en-US">
              <a:solidFill>
                <a:srgbClr val="A63212"/>
              </a:solidFill>
            </a:endParaRP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solidFill>
                <a:srgbClr val="4E66B2">
                  <a:lumMod val="50000"/>
                </a:srgbClr>
              </a:solidFill>
            </a:endParaRP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6F15528-21DE-4FAA-801E-634DDDAF4B2B}" type="slidenum">
              <a:rPr lang="en-US" smtClean="0">
                <a:solidFill>
                  <a:srgbClr val="A63212">
                    <a:lumMod val="75000"/>
                  </a:srgbClr>
                </a:solidFill>
              </a:rPr>
              <a:pPr/>
              <a:t>‹#›</a:t>
            </a:fld>
            <a:endParaRPr lang="en-US">
              <a:solidFill>
                <a:srgbClr val="A63212">
                  <a:lumMod val="75000"/>
                </a:srgbClr>
              </a:solidFill>
            </a:endParaRPr>
          </a:p>
        </p:txBody>
      </p:sp>
      <p:pic>
        <p:nvPicPr>
          <p:cNvPr id="9" name="Picture 8" descr="coverBand.png"/>
          <p:cNvPicPr>
            <a:picLocks noChangeAspect="1"/>
          </p:cNvPicPr>
          <p:nvPr/>
        </p:nvPicPr>
        <p:blipFill>
          <a:blip r:embed="rId3"/>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extLst>
      <p:ext uri="{BB962C8B-B14F-4D97-AF65-F5344CB8AC3E}">
        <p14:creationId xmlns:p14="http://schemas.microsoft.com/office/powerpoint/2010/main" val="241466833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3223095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03028609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82680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640810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66529683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6716134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8669042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01673568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444495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1829669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stickie-shadow.png"/>
            <p:cNvPicPr>
              <a:picLocks noChangeAspect="1"/>
            </p:cNvPicPr>
            <p:nvPr/>
          </p:nvPicPr>
          <p:blipFill>
            <a:blip/>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1D8BD707-D9CF-40AE-B4C6-C98DA3205C09}" type="datetimeFigureOut">
              <a:rPr lang="en-US" smtClean="0">
                <a:solidFill>
                  <a:srgbClr val="A63212"/>
                </a:solidFill>
              </a:rPr>
              <a:pPr/>
              <a:t>5/17/2018</a:t>
            </a:fld>
            <a:endParaRPr lang="en-US">
              <a:solidFill>
                <a:srgbClr val="A63212"/>
              </a:solidFill>
            </a:endParaRP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solidFill>
                <a:srgbClr val="4E66B2">
                  <a:lumMod val="50000"/>
                </a:srgbClr>
              </a:solidFill>
            </a:endParaRP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6F15528-21DE-4FAA-801E-634DDDAF4B2B}" type="slidenum">
              <a:rPr lang="en-US" smtClean="0">
                <a:solidFill>
                  <a:srgbClr val="A63212">
                    <a:lumMod val="75000"/>
                  </a:srgbClr>
                </a:solidFill>
              </a:rPr>
              <a:pPr/>
              <a:t>‹#›</a:t>
            </a:fld>
            <a:endParaRPr lang="en-US">
              <a:solidFill>
                <a:srgbClr val="A63212">
                  <a:lumMod val="75000"/>
                </a:srgbClr>
              </a:solidFill>
            </a:endParaRPr>
          </a:p>
        </p:txBody>
      </p:sp>
      <p:pic>
        <p:nvPicPr>
          <p:cNvPr id="9" name="Picture 8" descr="coverBand.png"/>
          <p:cNvPicPr>
            <a:picLocks noChangeAspect="1"/>
          </p:cNvPicPr>
          <p:nvPr/>
        </p:nvPicPr>
        <p:blipFill>
          <a:blip r:embed="rId3"/>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extLst>
      <p:ext uri="{BB962C8B-B14F-4D97-AF65-F5344CB8AC3E}">
        <p14:creationId xmlns:p14="http://schemas.microsoft.com/office/powerpoint/2010/main" val="230407679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4329623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55475949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336302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590028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9931197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91754443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51507875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80613233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26384684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83753392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stickie-shadow.png"/>
            <p:cNvPicPr>
              <a:picLocks noChangeAspect="1"/>
            </p:cNvPicPr>
            <p:nvPr/>
          </p:nvPicPr>
          <p:blipFill>
            <a:blip/>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1D8BD707-D9CF-40AE-B4C6-C98DA3205C09}" type="datetimeFigureOut">
              <a:rPr lang="en-US" smtClean="0">
                <a:solidFill>
                  <a:srgbClr val="A63212"/>
                </a:solidFill>
              </a:rPr>
              <a:pPr/>
              <a:t>5/17/2018</a:t>
            </a:fld>
            <a:endParaRPr lang="en-US">
              <a:solidFill>
                <a:srgbClr val="A63212"/>
              </a:solidFill>
            </a:endParaRP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solidFill>
                <a:srgbClr val="4E66B2">
                  <a:lumMod val="50000"/>
                </a:srgbClr>
              </a:solidFill>
            </a:endParaRP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6F15528-21DE-4FAA-801E-634DDDAF4B2B}" type="slidenum">
              <a:rPr lang="en-US" smtClean="0">
                <a:solidFill>
                  <a:srgbClr val="A63212">
                    <a:lumMod val="75000"/>
                  </a:srgbClr>
                </a:solidFill>
              </a:rPr>
              <a:pPr/>
              <a:t>‹#›</a:t>
            </a:fld>
            <a:endParaRPr lang="en-US">
              <a:solidFill>
                <a:srgbClr val="A63212">
                  <a:lumMod val="75000"/>
                </a:srgbClr>
              </a:solidFill>
            </a:endParaRPr>
          </a:p>
        </p:txBody>
      </p:sp>
      <p:pic>
        <p:nvPicPr>
          <p:cNvPr id="9" name="Picture 8" descr="coverBand.png"/>
          <p:cNvPicPr>
            <a:picLocks noChangeAspect="1"/>
          </p:cNvPicPr>
          <p:nvPr/>
        </p:nvPicPr>
        <p:blipFill>
          <a:blip r:embed="rId3"/>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extLst>
      <p:ext uri="{BB962C8B-B14F-4D97-AF65-F5344CB8AC3E}">
        <p14:creationId xmlns:p14="http://schemas.microsoft.com/office/powerpoint/2010/main" val="336088102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5768732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79860209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883637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77851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68343291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1871678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0763436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43979906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75924235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268858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stickie-shadow.png"/>
            <p:cNvPicPr>
              <a:picLocks noChangeAspect="1"/>
            </p:cNvPicPr>
            <p:nvPr/>
          </p:nvPicPr>
          <p:blipFill>
            <a:blip/>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1D8BD707-D9CF-40AE-B4C6-C98DA3205C09}" type="datetimeFigureOut">
              <a:rPr lang="en-US" smtClean="0">
                <a:solidFill>
                  <a:srgbClr val="A63212"/>
                </a:solidFill>
              </a:rPr>
              <a:pPr/>
              <a:t>5/17/2018</a:t>
            </a:fld>
            <a:endParaRPr lang="en-US">
              <a:solidFill>
                <a:srgbClr val="A63212"/>
              </a:solidFill>
            </a:endParaRP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solidFill>
                <a:srgbClr val="4E66B2">
                  <a:lumMod val="50000"/>
                </a:srgbClr>
              </a:solidFill>
            </a:endParaRP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6F15528-21DE-4FAA-801E-634DDDAF4B2B}" type="slidenum">
              <a:rPr lang="en-US" smtClean="0">
                <a:solidFill>
                  <a:srgbClr val="A63212">
                    <a:lumMod val="75000"/>
                  </a:srgbClr>
                </a:solidFill>
              </a:rPr>
              <a:pPr/>
              <a:t>‹#›</a:t>
            </a:fld>
            <a:endParaRPr lang="en-US">
              <a:solidFill>
                <a:srgbClr val="A63212">
                  <a:lumMod val="75000"/>
                </a:srgbClr>
              </a:solidFill>
            </a:endParaRPr>
          </a:p>
        </p:txBody>
      </p:sp>
      <p:pic>
        <p:nvPicPr>
          <p:cNvPr id="9" name="Picture 8" descr="coverBand.png"/>
          <p:cNvPicPr>
            <a:picLocks noChangeAspect="1"/>
          </p:cNvPicPr>
          <p:nvPr/>
        </p:nvPicPr>
        <p:blipFill>
          <a:blip r:embed="rId3"/>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extLst>
      <p:ext uri="{BB962C8B-B14F-4D97-AF65-F5344CB8AC3E}">
        <p14:creationId xmlns:p14="http://schemas.microsoft.com/office/powerpoint/2010/main" val="112981199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75429695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5253176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36590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555323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5484907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37588649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01057968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73982510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5705686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0971689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stickie-shadow.png"/>
            <p:cNvPicPr>
              <a:picLocks noChangeAspect="1"/>
            </p:cNvPicPr>
            <p:nvPr/>
          </p:nvPicPr>
          <p:blipFill>
            <a:blip/>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1D8BD707-D9CF-40AE-B4C6-C98DA3205C09}" type="datetimeFigureOut">
              <a:rPr lang="en-US" smtClean="0">
                <a:solidFill>
                  <a:srgbClr val="A63212"/>
                </a:solidFill>
              </a:rPr>
              <a:pPr/>
              <a:t>5/17/2018</a:t>
            </a:fld>
            <a:endParaRPr lang="en-US">
              <a:solidFill>
                <a:srgbClr val="A63212"/>
              </a:solidFill>
            </a:endParaRP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solidFill>
                <a:srgbClr val="4E66B2">
                  <a:lumMod val="50000"/>
                </a:srgbClr>
              </a:solidFill>
            </a:endParaRP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6F15528-21DE-4FAA-801E-634DDDAF4B2B}" type="slidenum">
              <a:rPr lang="en-US" smtClean="0">
                <a:solidFill>
                  <a:srgbClr val="A63212">
                    <a:lumMod val="75000"/>
                  </a:srgbClr>
                </a:solidFill>
              </a:rPr>
              <a:pPr/>
              <a:t>‹#›</a:t>
            </a:fld>
            <a:endParaRPr lang="en-US">
              <a:solidFill>
                <a:srgbClr val="A63212">
                  <a:lumMod val="75000"/>
                </a:srgbClr>
              </a:solidFill>
            </a:endParaRPr>
          </a:p>
        </p:txBody>
      </p:sp>
      <p:pic>
        <p:nvPicPr>
          <p:cNvPr id="9" name="Picture 8" descr="coverBand.png"/>
          <p:cNvPicPr>
            <a:picLocks noChangeAspect="1"/>
          </p:cNvPicPr>
          <p:nvPr/>
        </p:nvPicPr>
        <p:blipFill>
          <a:blip r:embed="rId3"/>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extLst>
      <p:ext uri="{BB962C8B-B14F-4D97-AF65-F5344CB8AC3E}">
        <p14:creationId xmlns:p14="http://schemas.microsoft.com/office/powerpoint/2010/main" val="403246644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1706456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101124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12172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8026021"/>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79496548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4273313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81945551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43338609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97051265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24873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99772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191096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320966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7290339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463106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1D8BD707-D9CF-40AE-B4C6-C98DA3205C09}" type="datetimeFigureOut">
              <a:rPr lang="en-US" smtClean="0">
                <a:solidFill>
                  <a:prstClr val="black">
                    <a:lumMod val="50000"/>
                    <a:lumOff val="50000"/>
                  </a:prstClr>
                </a:solidFill>
              </a:rPr>
              <a:pPr/>
              <a:t>5/17/2018</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591213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209800"/>
            <a:ext cx="5715000" cy="1599722"/>
          </a:xfrm>
        </p:spPr>
        <p:txBody>
          <a:bodyPr>
            <a:normAutofit fontScale="90000"/>
          </a:bodyPr>
          <a:lstStyle/>
          <a:p>
            <a:r>
              <a:rPr lang="lt-LT" dirty="0" smtClean="0"/>
              <a:t>RUMŠIŠKĖS</a:t>
            </a:r>
            <a:br>
              <a:rPr lang="lt-LT" dirty="0" smtClean="0"/>
            </a:br>
            <a:r>
              <a:rPr lang="lt-LT" dirty="0" smtClean="0"/>
              <a:t/>
            </a:r>
            <a:br>
              <a:rPr lang="lt-LT" dirty="0" smtClean="0"/>
            </a:br>
            <a:r>
              <a:rPr lang="lt-LT" dirty="0" smtClean="0"/>
              <a:t>Viktorina 2018 m.</a:t>
            </a:r>
            <a:br>
              <a:rPr lang="lt-LT" dirty="0" smtClean="0"/>
            </a:br>
            <a:r>
              <a:rPr lang="lt-LT" dirty="0"/>
              <a:t/>
            </a:r>
            <a:br>
              <a:rPr lang="lt-LT" dirty="0"/>
            </a:br>
            <a:r>
              <a:rPr lang="lt-LT" dirty="0" smtClean="0"/>
              <a:t>I dalis</a:t>
            </a:r>
            <a:endParaRPr lang="en-US" dirty="0"/>
          </a:p>
        </p:txBody>
      </p:sp>
    </p:spTree>
    <p:extLst>
      <p:ext uri="{BB962C8B-B14F-4D97-AF65-F5344CB8AC3E}">
        <p14:creationId xmlns:p14="http://schemas.microsoft.com/office/powerpoint/2010/main" val="198692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t>4 klausimo atsakymas</a:t>
            </a:r>
            <a:endParaRPr lang="lt-LT" dirty="0"/>
          </a:p>
        </p:txBody>
      </p:sp>
      <p:sp>
        <p:nvSpPr>
          <p:cNvPr id="3" name="Content Placeholder 2"/>
          <p:cNvSpPr>
            <a:spLocks noGrp="1"/>
          </p:cNvSpPr>
          <p:nvPr>
            <p:ph idx="1"/>
          </p:nvPr>
        </p:nvSpPr>
        <p:spPr/>
        <p:txBody>
          <a:bodyPr>
            <a:normAutofit/>
          </a:bodyPr>
          <a:lstStyle/>
          <a:p>
            <a:pPr marL="0" indent="0" algn="just">
              <a:buNone/>
            </a:pPr>
            <a:r>
              <a:rPr lang="lt-LT" dirty="0" smtClean="0"/>
              <a:t>REPRISE </a:t>
            </a:r>
            <a:r>
              <a:rPr lang="lt-LT" dirty="0" smtClean="0"/>
              <a:t>– 3 fazės randomizuotas tyrimas, taikant tolvaptaną arba placebo 1519 policistoze sergančių su eGFG 25 – 65 ml/min. /1,73 m² vienus metus.</a:t>
            </a:r>
          </a:p>
          <a:p>
            <a:pPr marL="0" indent="0" algn="just">
              <a:buNone/>
            </a:pPr>
            <a:r>
              <a:rPr lang="lt-LT" dirty="0" smtClean="0"/>
              <a:t>Visi </a:t>
            </a:r>
            <a:r>
              <a:rPr lang="lt-LT" dirty="0" smtClean="0"/>
              <a:t>teiginiai teisingi ir atspindi tyrimo rezultatus.</a:t>
            </a:r>
          </a:p>
          <a:p>
            <a:pPr marL="0" indent="0" algn="just">
              <a:buNone/>
            </a:pPr>
            <a:r>
              <a:rPr lang="lt-LT" i="1" dirty="0" smtClean="0"/>
              <a:t>Šaltinis: </a:t>
            </a:r>
            <a:r>
              <a:rPr lang="lt-LT" i="1" dirty="0" err="1" smtClean="0"/>
              <a:t>Ch</a:t>
            </a:r>
            <a:r>
              <a:rPr lang="lt-LT" i="1" dirty="0" smtClean="0"/>
              <a:t>. M. Wyatt, Y. </a:t>
            </a:r>
            <a:r>
              <a:rPr lang="lt-LT" i="1" dirty="0" err="1" smtClean="0"/>
              <a:t>Le</a:t>
            </a:r>
            <a:r>
              <a:rPr lang="lt-LT" i="1" dirty="0" smtClean="0"/>
              <a:t> </a:t>
            </a:r>
            <a:r>
              <a:rPr lang="lt-LT" i="1" dirty="0" err="1" smtClean="0"/>
              <a:t>Meur</a:t>
            </a:r>
            <a:r>
              <a:rPr lang="lt-LT" i="1" dirty="0" smtClean="0"/>
              <a:t>. </a:t>
            </a:r>
            <a:r>
              <a:rPr lang="lt-LT" i="1" dirty="0" err="1" smtClean="0"/>
              <a:t>Reprise</a:t>
            </a:r>
            <a:r>
              <a:rPr lang="lt-LT" i="1" dirty="0" smtClean="0"/>
              <a:t>: </a:t>
            </a:r>
            <a:r>
              <a:rPr lang="lt-LT" i="1" dirty="0" err="1" smtClean="0"/>
              <a:t>tolvaptan</a:t>
            </a:r>
            <a:r>
              <a:rPr lang="lt-LT" i="1" dirty="0" smtClean="0"/>
              <a:t> </a:t>
            </a:r>
            <a:r>
              <a:rPr lang="lt-LT" i="1" dirty="0" err="1" smtClean="0"/>
              <a:t>in</a:t>
            </a:r>
            <a:r>
              <a:rPr lang="lt-LT" i="1" dirty="0" smtClean="0"/>
              <a:t> </a:t>
            </a:r>
            <a:r>
              <a:rPr lang="lt-LT" i="1" dirty="0" err="1" smtClean="0"/>
              <a:t>advanced</a:t>
            </a:r>
            <a:r>
              <a:rPr lang="lt-LT" i="1" dirty="0" smtClean="0"/>
              <a:t> </a:t>
            </a:r>
            <a:r>
              <a:rPr lang="lt-LT" i="1" dirty="0" err="1" smtClean="0"/>
              <a:t>polycystic</a:t>
            </a:r>
            <a:r>
              <a:rPr lang="lt-LT" i="1" dirty="0" smtClean="0"/>
              <a:t> </a:t>
            </a:r>
            <a:r>
              <a:rPr lang="lt-LT" i="1" dirty="0" err="1" smtClean="0"/>
              <a:t>kidney</a:t>
            </a:r>
            <a:r>
              <a:rPr lang="lt-LT" i="1" dirty="0" smtClean="0"/>
              <a:t> </a:t>
            </a:r>
            <a:r>
              <a:rPr lang="lt-LT" i="1" dirty="0" err="1" smtClean="0"/>
              <a:t>disease</a:t>
            </a:r>
            <a:r>
              <a:rPr lang="lt-LT" i="1" dirty="0" smtClean="0"/>
              <a:t>. K.I., </a:t>
            </a:r>
            <a:r>
              <a:rPr lang="lt-LT" i="1" dirty="0" err="1" smtClean="0"/>
              <a:t>February</a:t>
            </a:r>
            <a:r>
              <a:rPr lang="lt-LT" i="1" dirty="0" smtClean="0"/>
              <a:t> 2018, </a:t>
            </a:r>
            <a:r>
              <a:rPr lang="lt-LT" i="1" dirty="0" err="1" smtClean="0"/>
              <a:t>vol</a:t>
            </a:r>
            <a:r>
              <a:rPr lang="lt-LT" i="1" dirty="0" smtClean="0"/>
              <a:t>. 93, </a:t>
            </a:r>
            <a:r>
              <a:rPr lang="lt-LT" i="1" dirty="0" err="1" smtClean="0"/>
              <a:t>issue</a:t>
            </a:r>
            <a:r>
              <a:rPr lang="lt-LT" i="1" dirty="0" smtClean="0"/>
              <a:t> 2, 292-295.</a:t>
            </a:r>
            <a:endParaRPr lang="lt-LT" i="1" dirty="0"/>
          </a:p>
        </p:txBody>
      </p:sp>
    </p:spTree>
    <p:extLst>
      <p:ext uri="{BB962C8B-B14F-4D97-AF65-F5344CB8AC3E}">
        <p14:creationId xmlns:p14="http://schemas.microsoft.com/office/powerpoint/2010/main" val="4069833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62" t="5660" r="887" b="40537"/>
          <a:stretch/>
        </p:blipFill>
        <p:spPr bwMode="auto">
          <a:xfrm>
            <a:off x="1371600" y="914400"/>
            <a:ext cx="608564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337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t>5 klausimas</a:t>
            </a:r>
            <a:endParaRPr lang="lt-LT" dirty="0"/>
          </a:p>
        </p:txBody>
      </p:sp>
      <p:sp>
        <p:nvSpPr>
          <p:cNvPr id="3" name="Content Placeholder 2"/>
          <p:cNvSpPr>
            <a:spLocks noGrp="1"/>
          </p:cNvSpPr>
          <p:nvPr>
            <p:ph idx="1"/>
          </p:nvPr>
        </p:nvSpPr>
        <p:spPr/>
        <p:txBody>
          <a:bodyPr>
            <a:normAutofit fontScale="92500" lnSpcReduction="20000"/>
          </a:bodyPr>
          <a:lstStyle/>
          <a:p>
            <a:pPr marL="0" indent="0" algn="just">
              <a:buNone/>
            </a:pPr>
            <a:r>
              <a:rPr lang="lt-LT" dirty="0" smtClean="0"/>
              <a:t>Nefrologai žino, kad IgA nefropatija (IgAN) yra dažniausias glomerulonefritas, ypač azijiečiams ir retas juodosios rasės žmonėms.</a:t>
            </a:r>
          </a:p>
          <a:p>
            <a:pPr marL="0" indent="0" algn="just">
              <a:buNone/>
            </a:pPr>
            <a:r>
              <a:rPr lang="lt-LT" dirty="0" smtClean="0"/>
              <a:t>Kurie teiginiai Jums atrodytų teisingi?</a:t>
            </a:r>
          </a:p>
          <a:p>
            <a:pPr marL="514350" indent="-514350" algn="just">
              <a:buAutoNum type="arabicPeriod"/>
            </a:pPr>
            <a:r>
              <a:rPr lang="lt-LT" dirty="0" err="1" smtClean="0"/>
              <a:t>IgAN</a:t>
            </a:r>
            <a:r>
              <a:rPr lang="lt-LT" dirty="0" smtClean="0"/>
              <a:t> dažnai pasireiškia </a:t>
            </a:r>
            <a:r>
              <a:rPr lang="lt-LT" dirty="0" err="1" smtClean="0"/>
              <a:t>makrohematurijos</a:t>
            </a:r>
            <a:r>
              <a:rPr lang="lt-LT" dirty="0" smtClean="0"/>
              <a:t> epizodais.</a:t>
            </a:r>
          </a:p>
          <a:p>
            <a:pPr marL="514350" indent="-514350" algn="just">
              <a:buAutoNum type="arabicPeriod"/>
            </a:pPr>
            <a:r>
              <a:rPr lang="lt-LT" dirty="0" err="1" smtClean="0"/>
              <a:t>IgAN</a:t>
            </a:r>
            <a:r>
              <a:rPr lang="lt-LT" dirty="0" smtClean="0"/>
              <a:t> būdinga </a:t>
            </a:r>
            <a:r>
              <a:rPr lang="lt-LT" dirty="0" err="1" smtClean="0"/>
              <a:t>mikrohematurija</a:t>
            </a:r>
            <a:r>
              <a:rPr lang="lt-LT" dirty="0" smtClean="0"/>
              <a:t> ir nedidelė (iki 1g/24val) </a:t>
            </a:r>
            <a:r>
              <a:rPr lang="lt-LT" dirty="0" err="1" smtClean="0"/>
              <a:t>proteinurija</a:t>
            </a:r>
            <a:r>
              <a:rPr lang="lt-LT" dirty="0" smtClean="0"/>
              <a:t>.</a:t>
            </a:r>
          </a:p>
          <a:p>
            <a:pPr marL="514350" indent="-514350" algn="just">
              <a:buAutoNum type="arabicPeriod"/>
            </a:pPr>
            <a:r>
              <a:rPr lang="lt-LT" dirty="0" smtClean="0"/>
              <a:t>Vyresnio amžiaus (virš 65 m.) pacientams </a:t>
            </a:r>
            <a:r>
              <a:rPr lang="lt-LT" dirty="0" err="1" smtClean="0"/>
              <a:t>IgAN</a:t>
            </a:r>
            <a:r>
              <a:rPr lang="lt-LT" dirty="0" smtClean="0"/>
              <a:t> diagnozės nustatymo (biopsijos) metu dažniau būna </a:t>
            </a:r>
            <a:r>
              <a:rPr lang="lt-LT" dirty="0" err="1" smtClean="0"/>
              <a:t>nefrozinė</a:t>
            </a:r>
            <a:r>
              <a:rPr lang="lt-LT" dirty="0" smtClean="0"/>
              <a:t> </a:t>
            </a:r>
            <a:r>
              <a:rPr lang="lt-LT" dirty="0" err="1" smtClean="0"/>
              <a:t>proteinurija</a:t>
            </a:r>
            <a:r>
              <a:rPr lang="lt-LT" dirty="0" smtClean="0"/>
              <a:t> ir ūminis inkstų pažeidimas.</a:t>
            </a:r>
          </a:p>
          <a:p>
            <a:pPr marL="514350" indent="-514350" algn="just">
              <a:buAutoNum type="arabicPeriod"/>
            </a:pPr>
            <a:r>
              <a:rPr lang="lt-LT" dirty="0" smtClean="0"/>
              <a:t>Per 20 – 30 metų iki 50 proc. sergančiųjų </a:t>
            </a:r>
            <a:r>
              <a:rPr lang="lt-LT" dirty="0" err="1" smtClean="0"/>
              <a:t>IgAN</a:t>
            </a:r>
            <a:r>
              <a:rPr lang="lt-LT" dirty="0" smtClean="0"/>
              <a:t> išsivysto galutinis inkstų nepakankamumas.</a:t>
            </a:r>
          </a:p>
          <a:p>
            <a:pPr marL="0" indent="0" algn="just">
              <a:buNone/>
            </a:pPr>
            <a:endParaRPr lang="lt-LT" dirty="0"/>
          </a:p>
        </p:txBody>
      </p:sp>
    </p:spTree>
    <p:extLst>
      <p:ext uri="{BB962C8B-B14F-4D97-AF65-F5344CB8AC3E}">
        <p14:creationId xmlns:p14="http://schemas.microsoft.com/office/powerpoint/2010/main" val="3450176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t>5 klausimo atsakymas (I)</a:t>
            </a:r>
            <a:endParaRPr lang="lt-LT" dirty="0"/>
          </a:p>
        </p:txBody>
      </p:sp>
      <p:sp>
        <p:nvSpPr>
          <p:cNvPr id="3" name="Content Placeholder 2"/>
          <p:cNvSpPr>
            <a:spLocks noGrp="1"/>
          </p:cNvSpPr>
          <p:nvPr>
            <p:ph idx="1"/>
          </p:nvPr>
        </p:nvSpPr>
        <p:spPr/>
        <p:txBody>
          <a:bodyPr>
            <a:normAutofit fontScale="92500" lnSpcReduction="10000"/>
          </a:bodyPr>
          <a:lstStyle/>
          <a:p>
            <a:pPr marL="0" indent="0" algn="just">
              <a:buNone/>
            </a:pPr>
            <a:r>
              <a:rPr lang="lt-LT" dirty="0" smtClean="0"/>
              <a:t>IgAN diagnozuojama tik su inkstų biopsija. Inkstų biopsijos indikacijos skiriasi tarp atskirų šalių ir net atskirų vienos šalies centrų, todėl kalbėti apie </a:t>
            </a:r>
            <a:r>
              <a:rPr lang="lt-LT" dirty="0" err="1" smtClean="0"/>
              <a:t>IgAN</a:t>
            </a:r>
            <a:r>
              <a:rPr lang="lt-LT" dirty="0" smtClean="0"/>
              <a:t> dažnį, klinikinį pasireiškimą ir prognozę, būdingą šiai ligai yra sunku. Pvz., manoma, kad azijiečių </a:t>
            </a:r>
            <a:r>
              <a:rPr lang="lt-LT" dirty="0" err="1" smtClean="0"/>
              <a:t>IgAN</a:t>
            </a:r>
            <a:r>
              <a:rPr lang="lt-LT" dirty="0" smtClean="0"/>
              <a:t> yra agresyvesnė. </a:t>
            </a:r>
          </a:p>
          <a:p>
            <a:pPr marL="0" indent="0" algn="just">
              <a:buNone/>
            </a:pPr>
            <a:r>
              <a:rPr lang="lt-LT" dirty="0" smtClean="0"/>
              <a:t>NDT kovo mėn. numeryje yra paskelbti Ispanijos </a:t>
            </a:r>
            <a:r>
              <a:rPr lang="lt-LT" dirty="0" err="1" smtClean="0"/>
              <a:t>glomerulonefritų</a:t>
            </a:r>
            <a:r>
              <a:rPr lang="lt-LT" dirty="0" smtClean="0"/>
              <a:t> registro duomenys (1994 – 2013) apie </a:t>
            </a:r>
            <a:r>
              <a:rPr lang="lt-LT" dirty="0" err="1" smtClean="0"/>
              <a:t>IgAN</a:t>
            </a:r>
            <a:r>
              <a:rPr lang="lt-LT" dirty="0" smtClean="0"/>
              <a:t>.</a:t>
            </a:r>
          </a:p>
          <a:p>
            <a:pPr marL="0" indent="0" algn="just">
              <a:buNone/>
            </a:pPr>
            <a:r>
              <a:rPr lang="lt-LT" dirty="0" smtClean="0"/>
              <a:t>Ispanai nagrinėjo 2961 IgAN atvejus, grupuodami pagal diagnozės nustatymo laikotarpius (1994 – 97; 1998 – 01; 2002 – 05; 2006 – 09; 2010 – 13) ir amžiaus grupes (&lt; 16 m; 17 – 44 m; 45 – 64 m.; &gt; 65 m.)</a:t>
            </a:r>
          </a:p>
          <a:p>
            <a:pPr marL="0" indent="0" algn="just">
              <a:buNone/>
            </a:pPr>
            <a:endParaRPr lang="lt-LT" dirty="0"/>
          </a:p>
        </p:txBody>
      </p:sp>
    </p:spTree>
    <p:extLst>
      <p:ext uri="{BB962C8B-B14F-4D97-AF65-F5344CB8AC3E}">
        <p14:creationId xmlns:p14="http://schemas.microsoft.com/office/powerpoint/2010/main" val="1613840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t>5 klausimo atsakymas (II)</a:t>
            </a:r>
            <a:endParaRPr lang="lt-LT" dirty="0"/>
          </a:p>
        </p:txBody>
      </p:sp>
      <p:sp>
        <p:nvSpPr>
          <p:cNvPr id="3" name="Content Placeholder 2"/>
          <p:cNvSpPr>
            <a:spLocks noGrp="1"/>
          </p:cNvSpPr>
          <p:nvPr>
            <p:ph idx="1"/>
          </p:nvPr>
        </p:nvSpPr>
        <p:spPr/>
        <p:txBody>
          <a:bodyPr>
            <a:normAutofit fontScale="92500"/>
          </a:bodyPr>
          <a:lstStyle/>
          <a:p>
            <a:pPr marL="0" indent="0" algn="just">
              <a:buNone/>
            </a:pPr>
            <a:r>
              <a:rPr lang="lt-LT" dirty="0" smtClean="0"/>
              <a:t>1 teiginys neteisingas, nes </a:t>
            </a:r>
            <a:r>
              <a:rPr lang="lt-LT" dirty="0" err="1" smtClean="0"/>
              <a:t>makrohematurija</a:t>
            </a:r>
            <a:r>
              <a:rPr lang="lt-LT" dirty="0" smtClean="0"/>
              <a:t> pagal amžiaus grupes buvo: 40,6 proc.; 14,4 proc.; 4,1 proc.; 3,4 proc.</a:t>
            </a:r>
          </a:p>
          <a:p>
            <a:pPr marL="0" indent="0" algn="just">
              <a:buNone/>
            </a:pPr>
            <a:r>
              <a:rPr lang="lt-LT" u="sng" dirty="0" smtClean="0"/>
              <a:t>Išvada: tik vaikams (kurių buvo 8 proc.) makrohematurija yra dažna ligos manifestacija</a:t>
            </a:r>
            <a:r>
              <a:rPr lang="lt-LT" dirty="0" smtClean="0"/>
              <a:t>.</a:t>
            </a:r>
          </a:p>
          <a:p>
            <a:pPr marL="0" indent="0" algn="just">
              <a:buNone/>
            </a:pPr>
            <a:r>
              <a:rPr lang="lt-LT" dirty="0" smtClean="0"/>
              <a:t>2 teiginys neteisingas, nes ispanų tyrime </a:t>
            </a:r>
            <a:r>
              <a:rPr lang="lt-LT" dirty="0" err="1" smtClean="0"/>
              <a:t>proteinurija</a:t>
            </a:r>
            <a:r>
              <a:rPr lang="lt-LT" dirty="0" smtClean="0"/>
              <a:t> 1 – 3,5 g/24 val. buvo: 31,1 proc.; 62,5 proc.; 67 proc.; 58,3 proc.</a:t>
            </a:r>
          </a:p>
          <a:p>
            <a:pPr marL="0" indent="0" algn="just">
              <a:buNone/>
            </a:pPr>
            <a:r>
              <a:rPr lang="lt-LT" dirty="0" err="1" smtClean="0"/>
              <a:t>Nefrozinio</a:t>
            </a:r>
            <a:r>
              <a:rPr lang="lt-LT" dirty="0" smtClean="0"/>
              <a:t> lygio </a:t>
            </a:r>
            <a:r>
              <a:rPr lang="lt-LT" dirty="0" err="1" smtClean="0"/>
              <a:t>proteinurija</a:t>
            </a:r>
            <a:r>
              <a:rPr lang="lt-LT" dirty="0" smtClean="0"/>
              <a:t> ( &gt; 3,5 g/24val.) buvo atitinkamai 11,4 proc.;13,1 proc.; 12,1 proc.; 17,7 proc.</a:t>
            </a:r>
          </a:p>
          <a:p>
            <a:pPr marL="0" indent="0" algn="just">
              <a:buNone/>
            </a:pPr>
            <a:r>
              <a:rPr lang="lt-LT" u="sng" dirty="0" smtClean="0"/>
              <a:t>Išvada: </a:t>
            </a:r>
            <a:r>
              <a:rPr lang="lt-LT" u="sng" dirty="0" err="1" smtClean="0"/>
              <a:t>IgAN</a:t>
            </a:r>
            <a:r>
              <a:rPr lang="lt-LT" u="sng" dirty="0" smtClean="0"/>
              <a:t> būdinga gana ženkli </a:t>
            </a:r>
            <a:r>
              <a:rPr lang="lt-LT" u="sng" dirty="0" err="1" smtClean="0"/>
              <a:t>proteinurija</a:t>
            </a:r>
            <a:r>
              <a:rPr lang="lt-LT" dirty="0" smtClean="0"/>
              <a:t>.</a:t>
            </a:r>
            <a:endParaRPr lang="lt-LT" dirty="0"/>
          </a:p>
        </p:txBody>
      </p:sp>
    </p:spTree>
    <p:extLst>
      <p:ext uri="{BB962C8B-B14F-4D97-AF65-F5344CB8AC3E}">
        <p14:creationId xmlns:p14="http://schemas.microsoft.com/office/powerpoint/2010/main" val="1170118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t>5 klausimo atsakymas (III)</a:t>
            </a:r>
            <a:endParaRPr lang="lt-LT" dirty="0"/>
          </a:p>
        </p:txBody>
      </p:sp>
      <p:sp>
        <p:nvSpPr>
          <p:cNvPr id="3" name="Content Placeholder 2"/>
          <p:cNvSpPr>
            <a:spLocks noGrp="1"/>
          </p:cNvSpPr>
          <p:nvPr>
            <p:ph idx="1"/>
          </p:nvPr>
        </p:nvSpPr>
        <p:spPr/>
        <p:txBody>
          <a:bodyPr/>
          <a:lstStyle/>
          <a:p>
            <a:pPr marL="0" indent="0" algn="just">
              <a:buNone/>
            </a:pPr>
            <a:r>
              <a:rPr lang="lt-LT" dirty="0" smtClean="0"/>
              <a:t>Trečias teiginys teisingas, nes pacientų virš 65 </a:t>
            </a:r>
            <a:r>
              <a:rPr lang="lt-LT" dirty="0" err="1" smtClean="0"/>
              <a:t>m.a</a:t>
            </a:r>
            <a:r>
              <a:rPr lang="lt-LT" dirty="0" smtClean="0"/>
              <a:t>. tarpe </a:t>
            </a:r>
            <a:r>
              <a:rPr lang="lt-LT" dirty="0" err="1" smtClean="0"/>
              <a:t>nefrozinė</a:t>
            </a:r>
            <a:r>
              <a:rPr lang="lt-LT" dirty="0" smtClean="0"/>
              <a:t> </a:t>
            </a:r>
            <a:r>
              <a:rPr lang="lt-LT" dirty="0" err="1" smtClean="0"/>
              <a:t>proteinurija</a:t>
            </a:r>
            <a:r>
              <a:rPr lang="lt-LT" dirty="0" smtClean="0"/>
              <a:t> buvo 17,7 proc., o ŪIP – 43,2 proc.</a:t>
            </a:r>
          </a:p>
          <a:p>
            <a:pPr marL="0" indent="0" algn="just">
              <a:buNone/>
            </a:pPr>
            <a:r>
              <a:rPr lang="lt-LT" dirty="0" smtClean="0"/>
              <a:t>Ketvirtas teiginys teisingas.</a:t>
            </a:r>
          </a:p>
          <a:p>
            <a:pPr marL="0" indent="0" algn="just">
              <a:buNone/>
            </a:pPr>
            <a:r>
              <a:rPr lang="lt-LT" dirty="0" smtClean="0"/>
              <a:t>Gal tai tik ispaniška </a:t>
            </a:r>
            <a:r>
              <a:rPr lang="lt-LT" dirty="0" err="1" smtClean="0"/>
              <a:t>IgAN</a:t>
            </a:r>
            <a:r>
              <a:rPr lang="lt-LT" dirty="0" smtClean="0"/>
              <a:t>, bet duomenys įspūdingi (100 centrų, ilgas laikotarpis, o ir šalis gana </a:t>
            </a:r>
            <a:r>
              <a:rPr lang="lt-LT" dirty="0" err="1" smtClean="0"/>
              <a:t>nefrologiška</a:t>
            </a:r>
            <a:r>
              <a:rPr lang="lt-LT" dirty="0" smtClean="0"/>
              <a:t> – </a:t>
            </a:r>
            <a:r>
              <a:rPr lang="lt-LT" dirty="0" err="1" smtClean="0"/>
              <a:t>transplantologiška</a:t>
            </a:r>
            <a:r>
              <a:rPr lang="lt-LT" dirty="0" smtClean="0"/>
              <a:t>).</a:t>
            </a:r>
          </a:p>
          <a:p>
            <a:pPr marL="0" indent="0" algn="just">
              <a:buNone/>
            </a:pPr>
            <a:r>
              <a:rPr lang="lt-LT" u="sng" dirty="0" smtClean="0"/>
              <a:t>Šaltinis</a:t>
            </a:r>
            <a:r>
              <a:rPr lang="lt-LT" dirty="0" smtClean="0"/>
              <a:t>: E. </a:t>
            </a:r>
            <a:r>
              <a:rPr lang="lt-LT" dirty="0" err="1" smtClean="0"/>
              <a:t>Gutierrez</a:t>
            </a:r>
            <a:r>
              <a:rPr lang="lt-LT" dirty="0" smtClean="0"/>
              <a:t> et </a:t>
            </a:r>
            <a:r>
              <a:rPr lang="lt-LT" dirty="0" err="1" smtClean="0"/>
              <a:t>oth</a:t>
            </a:r>
            <a:r>
              <a:rPr lang="lt-LT" dirty="0" smtClean="0"/>
              <a:t>. NDT, </a:t>
            </a:r>
            <a:r>
              <a:rPr lang="lt-LT" dirty="0" err="1" smtClean="0"/>
              <a:t>March</a:t>
            </a:r>
            <a:r>
              <a:rPr lang="lt-LT" dirty="0" smtClean="0"/>
              <a:t> 2018; vol.33, No3,472-477</a:t>
            </a:r>
            <a:endParaRPr lang="lt-LT" dirty="0"/>
          </a:p>
        </p:txBody>
      </p:sp>
    </p:spTree>
    <p:extLst>
      <p:ext uri="{BB962C8B-B14F-4D97-AF65-F5344CB8AC3E}">
        <p14:creationId xmlns:p14="http://schemas.microsoft.com/office/powerpoint/2010/main" val="1909610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linva2\Desktop\18.jpg"/>
          <p:cNvPicPr>
            <a:picLocks noChangeAspect="1" noChangeArrowheads="1"/>
          </p:cNvPicPr>
          <p:nvPr/>
        </p:nvPicPr>
        <p:blipFill rotWithShape="1">
          <a:blip r:embed="rId2">
            <a:extLst>
              <a:ext uri="{28A0092B-C50C-407E-A947-70E740481C1C}">
                <a14:useLocalDpi xmlns:a14="http://schemas.microsoft.com/office/drawing/2010/main" val="0"/>
              </a:ext>
            </a:extLst>
          </a:blip>
          <a:srcRect l="12075" t="7958" r="45939" b="54750"/>
          <a:stretch/>
        </p:blipFill>
        <p:spPr bwMode="auto">
          <a:xfrm rot="10800000">
            <a:off x="2209800" y="152400"/>
            <a:ext cx="5105399" cy="6236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585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58837"/>
          </a:xfrm>
        </p:spPr>
        <p:txBody>
          <a:bodyPr/>
          <a:lstStyle/>
          <a:p>
            <a:r>
              <a:rPr lang="lt-LT" dirty="0" smtClean="0"/>
              <a:t>6 klausimas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47800"/>
                <a:ext cx="7467600" cy="4724400"/>
              </a:xfrm>
            </p:spPr>
            <p:txBody>
              <a:bodyPr>
                <a:normAutofit fontScale="92500" lnSpcReduction="20000"/>
              </a:bodyPr>
              <a:lstStyle/>
              <a:p>
                <a:pPr marL="0" indent="0" algn="just">
                  <a:buNone/>
                </a:pPr>
                <a:r>
                  <a:rPr lang="lt-LT" dirty="0" smtClean="0">
                    <a:solidFill>
                      <a:schemeClr val="tx1"/>
                    </a:solidFill>
                  </a:rPr>
                  <a:t>Nefrologai žino, kad IgA nefropatijai būdingi pakitimai yra dažnas radinys Europos ir Azijos gyventojų tarpe (net 1,5 proc. populiacijos), nors klinikos gali visai nebūti arba randama mikrohematurija su nedidele proteinurija. Tokie atvejai traktuojami kaip gėrybiški ir gydymo nereikalaujantys.</a:t>
                </a:r>
              </a:p>
              <a:p>
                <a:pPr marL="0" indent="0" algn="just">
                  <a:buNone/>
                </a:pPr>
                <a:r>
                  <a:rPr lang="lt-LT" dirty="0" smtClean="0">
                    <a:solidFill>
                      <a:schemeClr val="tx1"/>
                    </a:solidFill>
                  </a:rPr>
                  <a:t>Norvegai 20-25 metus stebėjo 145 pacientus su „gėrybine“ IgAN: mikrohematurija, paros proteinurija &lt;1 gramo, eGFG&gt;60ml/min/1,73</a:t>
                </a:r>
                <a14:m>
                  <m:oMath xmlns:m="http://schemas.openxmlformats.org/officeDocument/2006/math">
                    <m:sSup>
                      <m:sSupPr>
                        <m:ctrlPr>
                          <a:rPr lang="lt-LT" i="1" smtClean="0">
                            <a:solidFill>
                              <a:schemeClr val="tx1"/>
                            </a:solidFill>
                            <a:latin typeface="Cambria Math"/>
                          </a:rPr>
                        </m:ctrlPr>
                      </m:sSupPr>
                      <m:e>
                        <m:r>
                          <a:rPr lang="lt-LT" b="0" i="1" smtClean="0">
                            <a:solidFill>
                              <a:schemeClr val="tx1"/>
                            </a:solidFill>
                            <a:latin typeface="Cambria Math"/>
                          </a:rPr>
                          <m:t>𝑚</m:t>
                        </m:r>
                      </m:e>
                      <m:sup>
                        <m:r>
                          <a:rPr lang="lt-LT" b="0" i="1" smtClean="0">
                            <a:solidFill>
                              <a:schemeClr val="tx1"/>
                            </a:solidFill>
                            <a:latin typeface="Cambria Math"/>
                          </a:rPr>
                          <m:t>2</m:t>
                        </m:r>
                      </m:sup>
                    </m:sSup>
                    <m:r>
                      <a:rPr lang="lt-LT" b="0" i="0" smtClean="0">
                        <a:solidFill>
                          <a:schemeClr val="tx1"/>
                        </a:solidFill>
                        <a:latin typeface="Cambria Math"/>
                      </a:rPr>
                      <m:t>. </m:t>
                    </m:r>
                  </m:oMath>
                </a14:m>
                <a:endParaRPr lang="lt-LT" b="0" dirty="0" smtClean="0">
                  <a:solidFill>
                    <a:schemeClr val="tx1"/>
                  </a:solidFill>
                </a:endParaRPr>
              </a:p>
              <a:p>
                <a:pPr marL="0" indent="0" algn="just">
                  <a:buNone/>
                </a:pPr>
                <a:r>
                  <a:rPr lang="lt-LT" dirty="0" smtClean="0">
                    <a:solidFill>
                      <a:schemeClr val="tx1"/>
                    </a:solidFill>
                  </a:rPr>
                  <a:t>Kaip manote, kuris atsakymas teisingas?</a:t>
                </a:r>
              </a:p>
              <a:p>
                <a:pPr marL="457200" indent="-457200" algn="just">
                  <a:buAutoNum type="arabicPeriod"/>
                </a:pPr>
                <a:r>
                  <a:rPr lang="lt-LT" dirty="0" smtClean="0">
                    <a:solidFill>
                      <a:schemeClr val="tx1"/>
                    </a:solidFill>
                  </a:rPr>
                  <a:t>25-30 proc. stebėta klinikinė remisija.</a:t>
                </a:r>
              </a:p>
              <a:p>
                <a:pPr marL="457200" indent="-457200" algn="just">
                  <a:buAutoNum type="arabicPeriod"/>
                </a:pPr>
                <a:r>
                  <a:rPr lang="lt-LT" dirty="0" smtClean="0">
                    <a:solidFill>
                      <a:schemeClr val="tx1"/>
                    </a:solidFill>
                  </a:rPr>
                  <a:t>50 proc. stebėta stabili ar didėjanti proteinurija, bet GFG nemažėjo.</a:t>
                </a:r>
              </a:p>
              <a:p>
                <a:pPr marL="457200" indent="-457200" algn="just">
                  <a:buAutoNum type="arabicPeriod"/>
                </a:pPr>
                <a:r>
                  <a:rPr lang="lt-LT" dirty="0" smtClean="0">
                    <a:solidFill>
                      <a:schemeClr val="tx1"/>
                    </a:solidFill>
                  </a:rPr>
                  <a:t>20 proc. Išsivystė 2-3 stadijos LIL.</a:t>
                </a:r>
              </a:p>
              <a:p>
                <a:pPr marL="457200" indent="-457200" algn="just">
                  <a:buAutoNum type="arabicPeriod"/>
                </a:pPr>
                <a:r>
                  <a:rPr lang="lt-LT" dirty="0" smtClean="0">
                    <a:solidFill>
                      <a:schemeClr val="tx1"/>
                    </a:solidFill>
                  </a:rPr>
                  <a:t>5 proc. Išsivystė 4-5 stadijos LIL.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47800"/>
                <a:ext cx="7467600" cy="4724400"/>
              </a:xfrm>
              <a:blipFill rotWithShape="1">
                <a:blip r:embed="rId2"/>
                <a:stretch>
                  <a:fillRect l="-1061" t="-2194" r="-1061"/>
                </a:stretch>
              </a:blipFill>
            </p:spPr>
            <p:txBody>
              <a:bodyPr/>
              <a:lstStyle/>
              <a:p>
                <a:r>
                  <a:rPr lang="en-US">
                    <a:noFill/>
                  </a:rPr>
                  <a:t> </a:t>
                </a:r>
              </a:p>
            </p:txBody>
          </p:sp>
        </mc:Fallback>
      </mc:AlternateContent>
    </p:spTree>
    <p:extLst>
      <p:ext uri="{BB962C8B-B14F-4D97-AF65-F5344CB8AC3E}">
        <p14:creationId xmlns:p14="http://schemas.microsoft.com/office/powerpoint/2010/main" val="473820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28600"/>
            <a:ext cx="8041440" cy="1143000"/>
          </a:xfrm>
        </p:spPr>
        <p:txBody>
          <a:bodyPr/>
          <a:lstStyle/>
          <a:p>
            <a:r>
              <a:rPr lang="lt-LT" dirty="0" smtClean="0"/>
              <a:t>6 klausimo atsakymas (I)</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361" y="2819400"/>
            <a:ext cx="4529064"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838200" y="1295400"/>
            <a:ext cx="7467600" cy="4484737"/>
          </a:xfrm>
        </p:spPr>
        <p:txBody>
          <a:bodyPr>
            <a:normAutofit/>
          </a:bodyPr>
          <a:lstStyle/>
          <a:p>
            <a:pPr marL="0" indent="0" algn="just">
              <a:lnSpc>
                <a:spcPct val="80000"/>
              </a:lnSpc>
              <a:buNone/>
            </a:pPr>
            <a:r>
              <a:rPr lang="lt-LT" sz="2800" dirty="0">
                <a:solidFill>
                  <a:schemeClr val="tx1"/>
                </a:solidFill>
              </a:rPr>
              <a:t>Visi atsakymai teisingi.</a:t>
            </a:r>
          </a:p>
          <a:p>
            <a:pPr marL="0" indent="0" algn="just">
              <a:lnSpc>
                <a:spcPct val="80000"/>
              </a:lnSpc>
              <a:buNone/>
            </a:pPr>
            <a:r>
              <a:rPr lang="lt-LT" sz="2800" u="sng" dirty="0" smtClean="0">
                <a:solidFill>
                  <a:schemeClr val="tx1"/>
                </a:solidFill>
              </a:rPr>
              <a:t>Šaltiniai</a:t>
            </a:r>
            <a:r>
              <a:rPr lang="lt-LT" sz="2800" dirty="0" smtClean="0">
                <a:solidFill>
                  <a:schemeClr val="tx1"/>
                </a:solidFill>
              </a:rPr>
              <a:t>: </a:t>
            </a:r>
            <a:r>
              <a:rPr lang="lt-LT" sz="2800" dirty="0">
                <a:solidFill>
                  <a:schemeClr val="tx1"/>
                </a:solidFill>
              </a:rPr>
              <a:t>Knoop </a:t>
            </a:r>
            <a:r>
              <a:rPr lang="lt-LT" sz="2800" dirty="0" smtClean="0">
                <a:solidFill>
                  <a:schemeClr val="tx1"/>
                </a:solidFill>
              </a:rPr>
              <a:t>T. et </a:t>
            </a:r>
            <a:r>
              <a:rPr lang="lt-LT" sz="2800" dirty="0">
                <a:solidFill>
                  <a:schemeClr val="tx1"/>
                </a:solidFill>
              </a:rPr>
              <a:t>oth. </a:t>
            </a:r>
            <a:r>
              <a:rPr lang="lt-LT" sz="2800" dirty="0" smtClean="0">
                <a:solidFill>
                  <a:schemeClr val="tx1"/>
                </a:solidFill>
              </a:rPr>
              <a:t>NDT, </a:t>
            </a:r>
            <a:r>
              <a:rPr lang="lt-LT" sz="2800" dirty="0">
                <a:solidFill>
                  <a:schemeClr val="tx1"/>
                </a:solidFill>
              </a:rPr>
              <a:t>November 2017, vol. 32, No 11, 1841-1850</a:t>
            </a:r>
          </a:p>
          <a:p>
            <a:pPr marL="0" indent="0" algn="just">
              <a:lnSpc>
                <a:spcPct val="80000"/>
              </a:lnSpc>
              <a:buNone/>
            </a:pPr>
            <a:r>
              <a:rPr lang="lt-LT" sz="2800" dirty="0">
                <a:solidFill>
                  <a:schemeClr val="tx1"/>
                </a:solidFill>
              </a:rPr>
              <a:t>U. Kunter, J. Floege, ten pat, 1777-1779.</a:t>
            </a:r>
          </a:p>
        </p:txBody>
      </p:sp>
    </p:spTree>
    <p:extLst>
      <p:ext uri="{BB962C8B-B14F-4D97-AF65-F5344CB8AC3E}">
        <p14:creationId xmlns:p14="http://schemas.microsoft.com/office/powerpoint/2010/main" val="3790862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011237"/>
          </a:xfrm>
        </p:spPr>
        <p:txBody>
          <a:bodyPr/>
          <a:lstStyle/>
          <a:p>
            <a:r>
              <a:rPr lang="lt-LT" dirty="0" smtClean="0"/>
              <a:t>6 </a:t>
            </a:r>
            <a:r>
              <a:rPr lang="lt-LT" dirty="0"/>
              <a:t>klausimo atsakymai </a:t>
            </a:r>
            <a:r>
              <a:rPr lang="lt-LT" dirty="0" smtClean="0"/>
              <a:t>(II</a:t>
            </a:r>
            <a:r>
              <a:rPr lang="lt-LT" dirty="0"/>
              <a:t>)</a:t>
            </a:r>
            <a:endParaRPr lang="en-US" dirty="0"/>
          </a:p>
        </p:txBody>
      </p:sp>
      <p:sp>
        <p:nvSpPr>
          <p:cNvPr id="3" name="Content Placeholder 2"/>
          <p:cNvSpPr>
            <a:spLocks noGrp="1"/>
          </p:cNvSpPr>
          <p:nvPr>
            <p:ph idx="1"/>
          </p:nvPr>
        </p:nvSpPr>
        <p:spPr>
          <a:xfrm>
            <a:off x="838200" y="1676400"/>
            <a:ext cx="7467600" cy="4419600"/>
          </a:xfrm>
        </p:spPr>
        <p:txBody>
          <a:bodyPr>
            <a:normAutofit fontScale="92500" lnSpcReduction="10000"/>
          </a:bodyPr>
          <a:lstStyle/>
          <a:p>
            <a:pPr marL="0" indent="0" algn="just">
              <a:buNone/>
            </a:pPr>
            <a:r>
              <a:rPr lang="lt-LT" u="sng" dirty="0" smtClean="0">
                <a:solidFill>
                  <a:schemeClr val="tx1"/>
                </a:solidFill>
              </a:rPr>
              <a:t>V. K. komentaras</a:t>
            </a:r>
            <a:r>
              <a:rPr lang="lt-LT" dirty="0" smtClean="0">
                <a:solidFill>
                  <a:schemeClr val="tx1"/>
                </a:solidFill>
              </a:rPr>
              <a:t>: Kažkodėl IgA linkęs atsidėti mezangiume, tą rodo gyvų donorų inkstų biopsijos – jau jų šlapimo tyrimai tikrai buvo normalūs.</a:t>
            </a:r>
          </a:p>
          <a:p>
            <a:pPr marL="0" indent="0" algn="just">
              <a:buNone/>
            </a:pPr>
            <a:r>
              <a:rPr lang="lt-LT" dirty="0" smtClean="0">
                <a:solidFill>
                  <a:schemeClr val="tx1"/>
                </a:solidFill>
              </a:rPr>
              <a:t>Yra šalių (Japonija), kur mokinukams kasmet atliekami šlapimo tyrimai ir lengvai ryžtamasi inkstų biopsijoms – ten IgAN yra apie 40 proc., Europoje šis skaičius svyruoja apie 24 proc., o JAV (kur indikacijos inkstų biopsijai griežtesnės) – apie 12 proc.</a:t>
            </a:r>
          </a:p>
          <a:p>
            <a:pPr marL="0" indent="0" algn="just">
              <a:buNone/>
            </a:pPr>
            <a:r>
              <a:rPr lang="lt-LT" dirty="0" smtClean="0">
                <a:solidFill>
                  <a:schemeClr val="tx1"/>
                </a:solidFill>
              </a:rPr>
              <a:t>Todėl kalbėti apie IgAN „gėrybiškumą“ ar „blogybiškumą“ yra sunku.</a:t>
            </a:r>
          </a:p>
          <a:p>
            <a:pPr marL="0" indent="0" algn="just">
              <a:buNone/>
            </a:pPr>
            <a:r>
              <a:rPr lang="lt-LT" dirty="0" smtClean="0">
                <a:solidFill>
                  <a:schemeClr val="tx1"/>
                </a:solidFill>
              </a:rPr>
              <a:t>Tą patį galima sakyti apie „pusmėnulinį“ ar nefrozinį IgAN variantus, gal nėra jokio ryšio tarp IgA atsidėjimo mezangiume (kaip gana dažno) ir šių sindromų.</a:t>
            </a:r>
            <a:endParaRPr lang="en-US" dirty="0">
              <a:solidFill>
                <a:schemeClr val="tx1"/>
              </a:solidFill>
            </a:endParaRPr>
          </a:p>
        </p:txBody>
      </p:sp>
    </p:spTree>
    <p:extLst>
      <p:ext uri="{BB962C8B-B14F-4D97-AF65-F5344CB8AC3E}">
        <p14:creationId xmlns:p14="http://schemas.microsoft.com/office/powerpoint/2010/main" val="1148754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163637"/>
          </a:xfrm>
        </p:spPr>
        <p:txBody>
          <a:bodyPr>
            <a:normAutofit/>
          </a:bodyPr>
          <a:lstStyle/>
          <a:p>
            <a:r>
              <a:rPr lang="lt-LT" sz="3600" dirty="0" smtClean="0"/>
              <a:t>1 klausimas</a:t>
            </a:r>
            <a:endParaRPr lang="en-US" sz="3600" dirty="0"/>
          </a:p>
        </p:txBody>
      </p:sp>
      <p:sp>
        <p:nvSpPr>
          <p:cNvPr id="3" name="Content Placeholder 2"/>
          <p:cNvSpPr>
            <a:spLocks noGrp="1"/>
          </p:cNvSpPr>
          <p:nvPr>
            <p:ph idx="1"/>
          </p:nvPr>
        </p:nvSpPr>
        <p:spPr>
          <a:xfrm>
            <a:off x="838200" y="1676400"/>
            <a:ext cx="7467600" cy="4313325"/>
          </a:xfrm>
        </p:spPr>
        <p:txBody>
          <a:bodyPr>
            <a:normAutofit lnSpcReduction="10000"/>
          </a:bodyPr>
          <a:lstStyle/>
          <a:p>
            <a:pPr marL="0" indent="0" algn="just">
              <a:buNone/>
            </a:pPr>
            <a:r>
              <a:rPr lang="lt-LT" dirty="0" smtClean="0"/>
              <a:t>Inkstų funkciją mes galime išmatuoti įvairiais metodais ir išreikšti kaip GFG. Galime išmatuoti ir kiekvieno inksto funkciją atskirai. Viename inkste gali būti iki 1 mln. nefronų. Gal galime išmatuoti ir vieno nefrono funkciją?</a:t>
            </a:r>
          </a:p>
          <a:p>
            <a:pPr marL="514350" indent="-514350" algn="just">
              <a:buAutoNum type="arabicPeriod"/>
            </a:pPr>
            <a:r>
              <a:rPr lang="lt-LT" dirty="0" smtClean="0"/>
              <a:t>Žinoma, galima.</a:t>
            </a:r>
          </a:p>
          <a:p>
            <a:pPr marL="514350" indent="-514350" algn="just">
              <a:buAutoNum type="arabicPeriod"/>
            </a:pPr>
            <a:r>
              <a:rPr lang="lt-LT" dirty="0" smtClean="0"/>
              <a:t>Kažkokia nesąmonė, aišku, istorijoje yra buvę kai pakaustė blusą.</a:t>
            </a:r>
          </a:p>
          <a:p>
            <a:pPr marL="514350" indent="-514350" algn="just">
              <a:buAutoNum type="arabicPeriod"/>
            </a:pPr>
            <a:r>
              <a:rPr lang="lt-LT" dirty="0" smtClean="0"/>
              <a:t>Sunku įsivaizduoti: inkstas sveria apie 150 gramų: 1 mln. nefronų </a:t>
            </a:r>
            <a:r>
              <a:rPr lang="en-US" dirty="0" smtClean="0"/>
              <a:t>= 0,00015 </a:t>
            </a:r>
            <a:r>
              <a:rPr lang="en-US" dirty="0" err="1" smtClean="0"/>
              <a:t>gramo</a:t>
            </a:r>
            <a:r>
              <a:rPr lang="en-US" dirty="0" smtClean="0"/>
              <a:t>. O </a:t>
            </a:r>
            <a:r>
              <a:rPr lang="lt-LT" dirty="0" smtClean="0"/>
              <a:t>a</a:t>
            </a:r>
            <a:r>
              <a:rPr lang="en-US" dirty="0" smtClean="0"/>
              <a:t>plink </a:t>
            </a:r>
            <a:r>
              <a:rPr lang="en-US" dirty="0" err="1" smtClean="0"/>
              <a:t>nefron</a:t>
            </a:r>
            <a:r>
              <a:rPr lang="lt-LT" dirty="0" smtClean="0"/>
              <a:t>ą yra</a:t>
            </a:r>
            <a:r>
              <a:rPr lang="en-US" dirty="0" smtClean="0"/>
              <a:t> </a:t>
            </a:r>
            <a:r>
              <a:rPr lang="lt-LT" dirty="0" smtClean="0"/>
              <a:t>dar ir </a:t>
            </a:r>
            <a:r>
              <a:rPr lang="en-US" dirty="0" err="1" smtClean="0"/>
              <a:t>kraujagysl</a:t>
            </a:r>
            <a:r>
              <a:rPr lang="lt-LT" dirty="0" smtClean="0"/>
              <a:t>ės, intersticiumas.</a:t>
            </a:r>
            <a:endParaRPr lang="en-US" dirty="0"/>
          </a:p>
        </p:txBody>
      </p:sp>
    </p:spTree>
    <p:extLst>
      <p:ext uri="{BB962C8B-B14F-4D97-AF65-F5344CB8AC3E}">
        <p14:creationId xmlns:p14="http://schemas.microsoft.com/office/powerpoint/2010/main" val="2211028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7 klausimas (I)</a:t>
            </a:r>
            <a:endParaRPr lang="lt-LT" dirty="0"/>
          </a:p>
        </p:txBody>
      </p:sp>
      <p:sp>
        <p:nvSpPr>
          <p:cNvPr id="3" name="Subtitle 2"/>
          <p:cNvSpPr>
            <a:spLocks noGrp="1"/>
          </p:cNvSpPr>
          <p:nvPr>
            <p:ph idx="1"/>
          </p:nvPr>
        </p:nvSpPr>
        <p:spPr/>
        <p:txBody>
          <a:bodyPr>
            <a:normAutofit fontScale="92500"/>
          </a:bodyPr>
          <a:lstStyle/>
          <a:p>
            <a:pPr marL="0" indent="0" algn="just">
              <a:buNone/>
            </a:pPr>
            <a:r>
              <a:rPr lang="lt-LT" dirty="0" smtClean="0"/>
              <a:t>Viena iš glomerulų ligų yra membraninė nefropatija – nelabai jaunų pacientų liga, pasireiškianti laipsniškai didėjančia proteinurija iki nefrozinio sindromo, iki trečdalio atvejų galinti būti antrinė (lupus, vaistai, piktybinės ligos, hepatitai).</a:t>
            </a:r>
          </a:p>
          <a:p>
            <a:pPr marL="0" indent="0" algn="just">
              <a:buNone/>
            </a:pPr>
            <a:r>
              <a:rPr lang="lt-LT" dirty="0" smtClean="0"/>
              <a:t>Pirminės MN atveju dažnai randami </a:t>
            </a:r>
            <a:r>
              <a:rPr lang="lt-LT" dirty="0" err="1" smtClean="0"/>
              <a:t>autoantikūniai</a:t>
            </a:r>
            <a:r>
              <a:rPr lang="lt-LT" dirty="0" smtClean="0"/>
              <a:t> prieš </a:t>
            </a:r>
            <a:r>
              <a:rPr lang="lt-LT" dirty="0" err="1" smtClean="0"/>
              <a:t>podocituose</a:t>
            </a:r>
            <a:r>
              <a:rPr lang="lt-LT" dirty="0" smtClean="0"/>
              <a:t> esančius antigenus – </a:t>
            </a:r>
            <a:r>
              <a:rPr lang="lt-LT" dirty="0" err="1" smtClean="0"/>
              <a:t>fosfolipazės</a:t>
            </a:r>
            <a:r>
              <a:rPr lang="lt-LT" dirty="0" smtClean="0"/>
              <a:t> A2 receptorius (PLA2R). Iki 30 proc. pacientų būna spontaninės remisijos, todėl nustačius MN diagnozę siūloma neskubėti su patogenetiniu gydymu. Vis tik, jeigu </a:t>
            </a:r>
            <a:r>
              <a:rPr lang="lt-LT" dirty="0" err="1" smtClean="0"/>
              <a:t>proteinurija</a:t>
            </a:r>
            <a:r>
              <a:rPr lang="lt-LT" dirty="0" smtClean="0"/>
              <a:t> didėja – reikia pradėti </a:t>
            </a:r>
            <a:r>
              <a:rPr lang="lt-LT" dirty="0" err="1" smtClean="0"/>
              <a:t>patogenetinį</a:t>
            </a:r>
            <a:r>
              <a:rPr lang="lt-LT" dirty="0" smtClean="0"/>
              <a:t> gydymą.</a:t>
            </a:r>
          </a:p>
          <a:p>
            <a:pPr algn="just"/>
            <a:endParaRPr lang="lt-LT" dirty="0"/>
          </a:p>
        </p:txBody>
      </p:sp>
    </p:spTree>
    <p:extLst>
      <p:ext uri="{BB962C8B-B14F-4D97-AF65-F5344CB8AC3E}">
        <p14:creationId xmlns:p14="http://schemas.microsoft.com/office/powerpoint/2010/main" val="1428853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t>7 klausimas (II)</a:t>
            </a:r>
            <a:endParaRPr lang="lt-LT" dirty="0"/>
          </a:p>
        </p:txBody>
      </p:sp>
      <p:sp>
        <p:nvSpPr>
          <p:cNvPr id="3" name="Content Placeholder 2"/>
          <p:cNvSpPr>
            <a:spLocks noGrp="1"/>
          </p:cNvSpPr>
          <p:nvPr>
            <p:ph idx="1"/>
          </p:nvPr>
        </p:nvSpPr>
        <p:spPr/>
        <p:txBody>
          <a:bodyPr>
            <a:normAutofit fontScale="92500" lnSpcReduction="20000"/>
          </a:bodyPr>
          <a:lstStyle/>
          <a:p>
            <a:pPr marL="0" indent="0" algn="just">
              <a:buNone/>
            </a:pPr>
            <a:r>
              <a:rPr lang="lt-LT" dirty="0" smtClean="0"/>
              <a:t>Jūsų </a:t>
            </a:r>
            <a:r>
              <a:rPr lang="lt-LT" dirty="0" smtClean="0"/>
              <a:t>nuomone, kurie teiginiai yra teisingi?</a:t>
            </a:r>
          </a:p>
          <a:p>
            <a:pPr marL="457200" indent="-457200" algn="just">
              <a:buFont typeface="+mj-lt"/>
              <a:buAutoNum type="arabicPeriod"/>
            </a:pPr>
            <a:r>
              <a:rPr lang="lt-LT" dirty="0" err="1" smtClean="0"/>
              <a:t>Patogenetiniam</a:t>
            </a:r>
            <a:r>
              <a:rPr lang="lt-LT" dirty="0" smtClean="0"/>
              <a:t> gydymui rinkčiausi KDIGO rekomenduotą C. </a:t>
            </a:r>
            <a:r>
              <a:rPr lang="lt-LT" dirty="0" err="1" smtClean="0"/>
              <a:t>Pontičeli</a:t>
            </a:r>
            <a:r>
              <a:rPr lang="lt-LT" dirty="0"/>
              <a:t> </a:t>
            </a:r>
            <a:r>
              <a:rPr lang="lt-LT" dirty="0" smtClean="0"/>
              <a:t>schemą: </a:t>
            </a:r>
          </a:p>
          <a:p>
            <a:pPr marL="0" indent="0" algn="just">
              <a:buNone/>
            </a:pPr>
            <a:r>
              <a:rPr lang="lt-LT" dirty="0" smtClean="0"/>
              <a:t>      1,0 gramo </a:t>
            </a:r>
            <a:r>
              <a:rPr lang="lt-LT" dirty="0" err="1" smtClean="0"/>
              <a:t>metilprednizolono</a:t>
            </a:r>
            <a:r>
              <a:rPr lang="lt-LT" dirty="0" smtClean="0"/>
              <a:t> 3 infuzijos 3 dienas iš eilės,</a:t>
            </a:r>
          </a:p>
          <a:p>
            <a:pPr marL="0" indent="0" algn="just">
              <a:buNone/>
            </a:pPr>
            <a:r>
              <a:rPr lang="lt-LT" dirty="0" smtClean="0"/>
              <a:t>      27 dienos prednizolono 0,5 mg/kg per burną, </a:t>
            </a:r>
          </a:p>
          <a:p>
            <a:pPr marL="0" indent="0" algn="just">
              <a:buNone/>
            </a:pPr>
            <a:r>
              <a:rPr lang="lt-LT" dirty="0" smtClean="0"/>
              <a:t>      30 dienų </a:t>
            </a:r>
            <a:r>
              <a:rPr lang="lt-LT" dirty="0" err="1" smtClean="0"/>
              <a:t>ciklofosfamido</a:t>
            </a:r>
            <a:r>
              <a:rPr lang="lt-LT" dirty="0" smtClean="0"/>
              <a:t>  2 mg/kg per burną.</a:t>
            </a:r>
          </a:p>
          <a:p>
            <a:pPr marL="0" indent="0" algn="just">
              <a:buNone/>
            </a:pPr>
            <a:r>
              <a:rPr lang="lt-LT" dirty="0" smtClean="0"/>
              <a:t>      3 tokių 2 mėnesių kursų </a:t>
            </a:r>
            <a:r>
              <a:rPr lang="lt-LT" dirty="0" smtClean="0"/>
              <a:t>ciklas.</a:t>
            </a:r>
          </a:p>
          <a:p>
            <a:pPr marL="457200" indent="-457200" algn="just">
              <a:buFont typeface="+mj-lt"/>
              <a:buAutoNum type="arabicPeriod" startAt="2"/>
            </a:pPr>
            <a:r>
              <a:rPr lang="lt-LT" dirty="0" smtClean="0"/>
              <a:t>Skirčiau </a:t>
            </a:r>
            <a:r>
              <a:rPr lang="lt-LT" dirty="0" smtClean="0"/>
              <a:t>prednizolono 1 mg/kg per burną 3 – 6 mėn. (iki </a:t>
            </a:r>
            <a:r>
              <a:rPr lang="lt-LT" dirty="0" smtClean="0"/>
              <a:t>remisijos).</a:t>
            </a:r>
          </a:p>
          <a:p>
            <a:pPr marL="457200" indent="-457200" algn="just">
              <a:buFont typeface="+mj-lt"/>
              <a:buAutoNum type="arabicPeriod" startAt="2"/>
            </a:pPr>
            <a:r>
              <a:rPr lang="lt-LT" dirty="0" smtClean="0"/>
              <a:t>Skirčiau </a:t>
            </a:r>
            <a:r>
              <a:rPr lang="lt-LT" dirty="0" smtClean="0"/>
              <a:t>ciklosporino 6 – 12 mėn.,palaikant optimalią </a:t>
            </a:r>
            <a:r>
              <a:rPr lang="lt-LT" dirty="0" smtClean="0"/>
              <a:t>koncentraciją.</a:t>
            </a:r>
          </a:p>
          <a:p>
            <a:pPr marL="457200" indent="-457200" algn="just">
              <a:buFont typeface="+mj-lt"/>
              <a:buAutoNum type="arabicPeriod" startAt="2"/>
            </a:pPr>
            <a:r>
              <a:rPr lang="lt-LT" dirty="0" smtClean="0"/>
              <a:t>Skirčiau </a:t>
            </a:r>
            <a:r>
              <a:rPr lang="lt-LT" dirty="0" smtClean="0"/>
              <a:t>nedideles rituksimabo dozes.</a:t>
            </a:r>
            <a:endParaRPr lang="lt-LT" dirty="0"/>
          </a:p>
        </p:txBody>
      </p:sp>
    </p:spTree>
    <p:extLst>
      <p:ext uri="{BB962C8B-B14F-4D97-AF65-F5344CB8AC3E}">
        <p14:creationId xmlns:p14="http://schemas.microsoft.com/office/powerpoint/2010/main" val="3830632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t>7 klausimo atsakymas (I)</a:t>
            </a:r>
            <a:endParaRPr lang="lt-LT" dirty="0"/>
          </a:p>
        </p:txBody>
      </p:sp>
      <p:sp>
        <p:nvSpPr>
          <p:cNvPr id="3" name="Content Placeholder 2"/>
          <p:cNvSpPr>
            <a:spLocks noGrp="1"/>
          </p:cNvSpPr>
          <p:nvPr>
            <p:ph idx="1"/>
          </p:nvPr>
        </p:nvSpPr>
        <p:spPr/>
        <p:txBody>
          <a:bodyPr>
            <a:normAutofit/>
          </a:bodyPr>
          <a:lstStyle/>
          <a:p>
            <a:pPr marL="0" indent="0" algn="just">
              <a:buNone/>
            </a:pPr>
            <a:r>
              <a:rPr lang="lt-LT" dirty="0" smtClean="0"/>
              <a:t>C. </a:t>
            </a:r>
            <a:r>
              <a:rPr lang="lt-LT" dirty="0" err="1" smtClean="0"/>
              <a:t>Pontičeli</a:t>
            </a:r>
            <a:r>
              <a:rPr lang="lt-LT" dirty="0" smtClean="0"/>
              <a:t> schemos efektyvumas įrodytas (nors senokai), bet schema primena greitai progresuojančio </a:t>
            </a:r>
            <a:r>
              <a:rPr lang="lt-LT" dirty="0" err="1" smtClean="0"/>
              <a:t>glomerulonefrito</a:t>
            </a:r>
            <a:r>
              <a:rPr lang="lt-LT" dirty="0" smtClean="0"/>
              <a:t> gydymą, todėl taikytina esant ryškiam </a:t>
            </a:r>
            <a:r>
              <a:rPr lang="lt-LT" dirty="0" err="1" smtClean="0"/>
              <a:t>nefroziniam</a:t>
            </a:r>
            <a:r>
              <a:rPr lang="lt-LT" dirty="0" smtClean="0"/>
              <a:t> sindromui ir kai nėra kontraindikacijų </a:t>
            </a:r>
            <a:r>
              <a:rPr lang="lt-LT" dirty="0" err="1" smtClean="0"/>
              <a:t>ciklofosfamidui</a:t>
            </a:r>
            <a:r>
              <a:rPr lang="lt-LT" dirty="0" smtClean="0"/>
              <a:t> (viso kurso suminė dozė gaunasi apie 20 – 25 gramai).</a:t>
            </a:r>
          </a:p>
          <a:p>
            <a:pPr marL="0" indent="0" algn="just">
              <a:buNone/>
            </a:pPr>
            <a:r>
              <a:rPr lang="lt-LT" dirty="0" smtClean="0"/>
              <a:t>Ciklosporinas būtų mažiau žalingas ir būtų alternatyva (nors ir mažiau įrodyta) C. </a:t>
            </a:r>
            <a:r>
              <a:rPr lang="lt-LT" dirty="0" err="1" smtClean="0"/>
              <a:t>Pontičeli</a:t>
            </a:r>
            <a:r>
              <a:rPr lang="lt-LT" dirty="0" smtClean="0"/>
              <a:t> schemai.</a:t>
            </a:r>
          </a:p>
          <a:p>
            <a:pPr marL="0" indent="0" algn="just">
              <a:buNone/>
            </a:pPr>
            <a:r>
              <a:rPr lang="lt-LT" dirty="0" smtClean="0"/>
              <a:t>Prednizolonas mažiau efektyvus, tas pats ir kalbant apie nedideles rituksimabo dozes.</a:t>
            </a:r>
          </a:p>
        </p:txBody>
      </p:sp>
    </p:spTree>
    <p:extLst>
      <p:ext uri="{BB962C8B-B14F-4D97-AF65-F5344CB8AC3E}">
        <p14:creationId xmlns:p14="http://schemas.microsoft.com/office/powerpoint/2010/main" val="1146258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t>7 klausimo atsakymas (II)</a:t>
            </a:r>
            <a:endParaRPr lang="lt-LT" dirty="0"/>
          </a:p>
        </p:txBody>
      </p:sp>
      <p:sp>
        <p:nvSpPr>
          <p:cNvPr id="3" name="Content Placeholder 2"/>
          <p:cNvSpPr>
            <a:spLocks noGrp="1"/>
          </p:cNvSpPr>
          <p:nvPr>
            <p:ph idx="1"/>
          </p:nvPr>
        </p:nvSpPr>
        <p:spPr/>
        <p:txBody>
          <a:bodyPr>
            <a:normAutofit fontScale="92500"/>
          </a:bodyPr>
          <a:lstStyle/>
          <a:p>
            <a:pPr marL="0" indent="0" algn="just">
              <a:buNone/>
            </a:pPr>
            <a:r>
              <a:rPr lang="lt-LT" dirty="0" smtClean="0"/>
              <a:t>Italai 34 pacientus su pirmine  MN gydė vienkartine 375 mg/m2 infuzija (n = 18) arba lašino rituksimabą 2 kartus.</a:t>
            </a:r>
          </a:p>
          <a:p>
            <a:pPr marL="0" indent="0" algn="just">
              <a:buNone/>
            </a:pPr>
            <a:r>
              <a:rPr lang="lt-LT" dirty="0" smtClean="0"/>
              <a:t>Pilna remisija buvo 5 (14,7 proc.), dalinė – 10. (29,4 proc.), reiškia, daugiau kaip pusei MN remisijos po 12 mėn. nebuvo.</a:t>
            </a:r>
          </a:p>
          <a:p>
            <a:pPr marL="0" indent="0" algn="just">
              <a:buNone/>
            </a:pPr>
            <a:r>
              <a:rPr lang="lt-LT" dirty="0" smtClean="0"/>
              <a:t>Autoriai neatmeta galimybės, kad didesnės rituksimabo dozės ar ilgesnis juo gydymas galėtų būti efektyvesnis. Įdomu, kad efektas buvo geresnis pacientams su mažesniais anti PLA2R titrais.</a:t>
            </a:r>
          </a:p>
          <a:p>
            <a:pPr marL="0" indent="0" algn="just">
              <a:buNone/>
            </a:pPr>
            <a:r>
              <a:rPr lang="lt-LT" u="sng" dirty="0" smtClean="0"/>
              <a:t>Šaltinis</a:t>
            </a:r>
            <a:r>
              <a:rPr lang="lt-LT" dirty="0" smtClean="0"/>
              <a:t>: S. </a:t>
            </a:r>
            <a:r>
              <a:rPr lang="lt-LT" dirty="0" err="1" smtClean="0"/>
              <a:t>Moroni</a:t>
            </a:r>
            <a:r>
              <a:rPr lang="lt-LT" dirty="0" smtClean="0"/>
              <a:t> et </a:t>
            </a:r>
            <a:r>
              <a:rPr lang="lt-LT" dirty="0" err="1" smtClean="0"/>
              <a:t>oth</a:t>
            </a:r>
            <a:r>
              <a:rPr lang="lt-LT" dirty="0" smtClean="0"/>
              <a:t>., NDT, </a:t>
            </a:r>
            <a:r>
              <a:rPr lang="lt-LT" dirty="0" err="1" smtClean="0"/>
              <a:t>October</a:t>
            </a:r>
            <a:r>
              <a:rPr lang="lt-LT" dirty="0" smtClean="0"/>
              <a:t> 2017, </a:t>
            </a:r>
            <a:r>
              <a:rPr lang="lt-LT" dirty="0" err="1" smtClean="0"/>
              <a:t>vol</a:t>
            </a:r>
            <a:r>
              <a:rPr lang="lt-LT" dirty="0" smtClean="0"/>
              <a:t>. 32, No10, 1691 – 1696.</a:t>
            </a:r>
            <a:endParaRPr lang="lt-LT" dirty="0"/>
          </a:p>
        </p:txBody>
      </p:sp>
    </p:spTree>
    <p:extLst>
      <p:ext uri="{BB962C8B-B14F-4D97-AF65-F5344CB8AC3E}">
        <p14:creationId xmlns:p14="http://schemas.microsoft.com/office/powerpoint/2010/main" val="2023600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lt-LT" sz="3600" dirty="0" smtClean="0"/>
              <a:t>8 klausimas</a:t>
            </a:r>
            <a:endParaRPr lang="en-US" sz="3600" dirty="0"/>
          </a:p>
        </p:txBody>
      </p:sp>
      <p:sp>
        <p:nvSpPr>
          <p:cNvPr id="3" name="Content Placeholder 2"/>
          <p:cNvSpPr>
            <a:spLocks noGrp="1"/>
          </p:cNvSpPr>
          <p:nvPr>
            <p:ph idx="1"/>
          </p:nvPr>
        </p:nvSpPr>
        <p:spPr>
          <a:xfrm>
            <a:off x="457200" y="1295400"/>
            <a:ext cx="8229600" cy="5257800"/>
          </a:xfrm>
        </p:spPr>
        <p:txBody>
          <a:bodyPr>
            <a:normAutofit fontScale="85000" lnSpcReduction="10000"/>
          </a:bodyPr>
          <a:lstStyle/>
          <a:p>
            <a:pPr marL="0" indent="0">
              <a:buNone/>
            </a:pPr>
            <a:r>
              <a:rPr lang="lt-LT" dirty="0" smtClean="0"/>
              <a:t>Nefrologai susiduria su sergančiais ANCA asocijuotais vaskulitais, anti GBM liga ir vadinamais „dvigubai teigiamais“ (t.y. su ANCA su anti GBM antikūnus turinčiais pacientais).</a:t>
            </a:r>
          </a:p>
          <a:p>
            <a:pPr marL="0" indent="0">
              <a:buNone/>
            </a:pPr>
            <a:r>
              <a:rPr lang="lt-LT" dirty="0" smtClean="0"/>
              <a:t>Kurie teiginiai yra teisingi?</a:t>
            </a:r>
          </a:p>
          <a:p>
            <a:pPr marL="514350" indent="-514350">
              <a:buFont typeface="+mj-lt"/>
              <a:buAutoNum type="arabicPeriod"/>
            </a:pPr>
            <a:r>
              <a:rPr lang="lt-LT" dirty="0" smtClean="0"/>
              <a:t>Tai retos ligos: ANCA-asocijuotų vaskulitų incidentas (nauji atvejai per metus) yra 20:1 mln. gyventojų.</a:t>
            </a:r>
          </a:p>
          <a:p>
            <a:pPr marL="514350" indent="-514350">
              <a:buFont typeface="+mj-lt"/>
              <a:buAutoNum type="arabicPeriod"/>
            </a:pPr>
            <a:r>
              <a:rPr lang="lt-LT" dirty="0" smtClean="0"/>
              <a:t>ANCA – asocijuotais vaskulitais serga vyresnio amžiaus pacientai ir jų atveju diagnozė nustatoma vėliau (nuo pirmųjų simptomų atsiradimo), lyginant su anti GBM liga.</a:t>
            </a:r>
          </a:p>
          <a:p>
            <a:pPr marL="514350" indent="-514350">
              <a:buFont typeface="+mj-lt"/>
              <a:buAutoNum type="arabicPeriod"/>
            </a:pPr>
            <a:r>
              <a:rPr lang="lt-LT" dirty="0" smtClean="0"/>
              <a:t>Anti GBM ligos pradžia yra „agresyvesnė“:dažniau būna kraujavimas iš plaučių, greičiau progresuoja inkstų nepakankamumas, tačiau pasiekus remisiją ligos paūmėjimai nebūdingi.</a:t>
            </a:r>
          </a:p>
          <a:p>
            <a:pPr marL="514350" indent="-514350">
              <a:buFont typeface="+mj-lt"/>
              <a:buAutoNum type="arabicPeriod"/>
            </a:pPr>
            <a:r>
              <a:rPr lang="lt-LT" dirty="0" smtClean="0"/>
              <a:t>„Dvigubai teigiami“(anti GBM ir ANCA) pacientai, aktyviai gydant, dažniau tampa „nepriklausomi“ nuo dializės ir jų inkstų išgyvenamumas ilgesnis nei sergančių anti GBM liga.</a:t>
            </a:r>
          </a:p>
          <a:p>
            <a:pPr marL="514350" indent="-514350">
              <a:buFont typeface="+mj-lt"/>
              <a:buAutoNum type="arabicPeriod"/>
            </a:pPr>
            <a:r>
              <a:rPr lang="lt-LT" dirty="0" smtClean="0"/>
              <a:t>Visų trijų pacientų grupių (ANCA, anti GBM ir „dvigubų“ išgyvenamumas yra vienodas).</a:t>
            </a:r>
          </a:p>
        </p:txBody>
      </p:sp>
    </p:spTree>
    <p:extLst>
      <p:ext uri="{BB962C8B-B14F-4D97-AF65-F5344CB8AC3E}">
        <p14:creationId xmlns:p14="http://schemas.microsoft.com/office/powerpoint/2010/main" val="2832261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lt-LT" sz="3600" dirty="0" smtClean="0"/>
              <a:t>8 klausimo atsakymas</a:t>
            </a:r>
            <a:endParaRPr lang="en-US" sz="3600" dirty="0"/>
          </a:p>
        </p:txBody>
      </p:sp>
      <p:sp>
        <p:nvSpPr>
          <p:cNvPr id="3" name="Content Placeholder 2"/>
          <p:cNvSpPr>
            <a:spLocks noGrp="1"/>
          </p:cNvSpPr>
          <p:nvPr>
            <p:ph idx="1"/>
          </p:nvPr>
        </p:nvSpPr>
        <p:spPr>
          <a:xfrm>
            <a:off x="457200" y="1265239"/>
            <a:ext cx="8229600" cy="4983163"/>
          </a:xfrm>
        </p:spPr>
        <p:txBody>
          <a:bodyPr>
            <a:normAutofit lnSpcReduction="10000"/>
          </a:bodyPr>
          <a:lstStyle/>
          <a:p>
            <a:pPr marL="0" indent="0" algn="just">
              <a:buNone/>
            </a:pPr>
            <a:r>
              <a:rPr lang="lt-LT" dirty="0" smtClean="0"/>
              <a:t>Didžiausias iki šiol retrospektyvi</a:t>
            </a:r>
            <a:r>
              <a:rPr lang="lt-LT" dirty="0" smtClean="0">
                <a:solidFill>
                  <a:schemeClr val="tx1"/>
                </a:solidFill>
              </a:rPr>
              <a:t>ni</a:t>
            </a:r>
            <a:r>
              <a:rPr lang="lt-LT" dirty="0" smtClean="0"/>
              <a:t>s šių retų patologijų tyrimas (2000-2013 m., 4 centrai D. Britanijoje, Švedijoje ir Čekijoje): 568 pacientai su ANCA asocijuotu vaskulitu, 41 – su anti GBM liga, 37 - „dvigubi“ (ANCA + anti GBM antikūnai).</a:t>
            </a:r>
          </a:p>
          <a:p>
            <a:pPr marL="0" indent="0" algn="just">
              <a:buNone/>
            </a:pPr>
            <a:r>
              <a:rPr lang="lt-LT" dirty="0" smtClean="0"/>
              <a:t>Visi 5 atsakymai teisingi.</a:t>
            </a:r>
          </a:p>
          <a:p>
            <a:pPr marL="0" indent="0" algn="just">
              <a:buNone/>
            </a:pPr>
            <a:r>
              <a:rPr lang="lt-LT" dirty="0" smtClean="0"/>
              <a:t>Dvigubai teigiami pacientai yra „hibridiniai“: reikalauja ankstyvo ir labai aktyvaus gydymo (taip kaip anti GBM liga) ir ilgo sekimo bei palaikomosios imunosupresijos (kaip ANCA-asocijuoti vaskulitai)</a:t>
            </a:r>
          </a:p>
          <a:p>
            <a:pPr marL="0" indent="0" algn="just">
              <a:buNone/>
            </a:pPr>
            <a:r>
              <a:rPr lang="lt-LT" dirty="0" smtClean="0"/>
              <a:t>Šaltinis: S.P. McAdoo et. oth. </a:t>
            </a:r>
            <a:r>
              <a:rPr lang="en-US" dirty="0"/>
              <a:t>Patients double-seropositive for ANCA and anti-GBM antibodies have varied renal survival, frequency of relapse, and outcomes compared to single-seropositive patients</a:t>
            </a:r>
            <a:r>
              <a:rPr lang="en-US" dirty="0" smtClean="0"/>
              <a:t>.</a:t>
            </a:r>
            <a:r>
              <a:rPr lang="lt-LT" dirty="0" smtClean="0"/>
              <a:t> K.I., September 2017, vol. 92, issue 3, 693-702.</a:t>
            </a:r>
            <a:endParaRPr lang="en-US" dirty="0"/>
          </a:p>
        </p:txBody>
      </p:sp>
    </p:spTree>
    <p:extLst>
      <p:ext uri="{BB962C8B-B14F-4D97-AF65-F5344CB8AC3E}">
        <p14:creationId xmlns:p14="http://schemas.microsoft.com/office/powerpoint/2010/main" val="4094955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inva2\Desktop\9 klausimas.jpg"/>
          <p:cNvPicPr>
            <a:picLocks noChangeAspect="1" noChangeArrowheads="1"/>
          </p:cNvPicPr>
          <p:nvPr/>
        </p:nvPicPr>
        <p:blipFill rotWithShape="1">
          <a:blip r:embed="rId2">
            <a:extLst>
              <a:ext uri="{28A0092B-C50C-407E-A947-70E740481C1C}">
                <a14:useLocalDpi xmlns:a14="http://schemas.microsoft.com/office/drawing/2010/main" val="0"/>
              </a:ext>
            </a:extLst>
          </a:blip>
          <a:srcRect l="4963" t="8689" r="49162" b="14451"/>
          <a:stretch/>
        </p:blipFill>
        <p:spPr bwMode="auto">
          <a:xfrm>
            <a:off x="2714210" y="152400"/>
            <a:ext cx="3457575" cy="654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430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dirty="0" smtClean="0"/>
              <a:t>9 klausimas</a:t>
            </a:r>
            <a:endParaRPr lang="en-US" sz="3600" dirty="0"/>
          </a:p>
        </p:txBody>
      </p:sp>
      <p:sp>
        <p:nvSpPr>
          <p:cNvPr id="3" name="Content Placeholder 2"/>
          <p:cNvSpPr>
            <a:spLocks noGrp="1"/>
          </p:cNvSpPr>
          <p:nvPr>
            <p:ph idx="1"/>
          </p:nvPr>
        </p:nvSpPr>
        <p:spPr/>
        <p:txBody>
          <a:bodyPr/>
          <a:lstStyle/>
          <a:p>
            <a:pPr marL="0" indent="0">
              <a:buNone/>
            </a:pPr>
            <a:r>
              <a:rPr lang="lt-LT" dirty="0" smtClean="0"/>
              <a:t>Koks prieskonis galėtų būti nefroprotekcinis?</a:t>
            </a:r>
          </a:p>
          <a:p>
            <a:pPr marL="514350" indent="-514350">
              <a:buFont typeface="+mj-lt"/>
              <a:buAutoNum type="arabicPeriod"/>
            </a:pPr>
            <a:r>
              <a:rPr lang="lt-LT" dirty="0" smtClean="0"/>
              <a:t>Takažolė</a:t>
            </a:r>
          </a:p>
          <a:p>
            <a:pPr marL="514350" indent="-514350">
              <a:buFont typeface="+mj-lt"/>
              <a:buAutoNum type="arabicPeriod"/>
            </a:pPr>
            <a:r>
              <a:rPr lang="lt-LT" dirty="0" smtClean="0"/>
              <a:t>Ciberžolė</a:t>
            </a:r>
          </a:p>
          <a:p>
            <a:pPr marL="514350" indent="-514350">
              <a:buFont typeface="+mj-lt"/>
              <a:buAutoNum type="arabicPeriod"/>
            </a:pPr>
            <a:r>
              <a:rPr lang="lt-LT" dirty="0" smtClean="0"/>
              <a:t>Cinamonas</a:t>
            </a:r>
          </a:p>
          <a:p>
            <a:pPr marL="514350" indent="-514350">
              <a:buFont typeface="+mj-lt"/>
              <a:buAutoNum type="arabicPeriod"/>
            </a:pPr>
            <a:r>
              <a:rPr lang="lt-LT" dirty="0" smtClean="0"/>
              <a:t>Mairūnas</a:t>
            </a:r>
          </a:p>
          <a:p>
            <a:pPr marL="514350" indent="-514350">
              <a:buFont typeface="+mj-lt"/>
              <a:buAutoNum type="arabicPeriod"/>
            </a:pPr>
            <a:r>
              <a:rPr lang="lt-LT" dirty="0" smtClean="0"/>
              <a:t>Raudonėlis</a:t>
            </a:r>
          </a:p>
          <a:p>
            <a:pPr marL="514350" indent="-514350">
              <a:buFont typeface="+mj-lt"/>
              <a:buAutoNum type="arabicPeriod"/>
            </a:pPr>
            <a:r>
              <a:rPr lang="lt-LT" dirty="0" smtClean="0"/>
              <a:t>Gelsvė</a:t>
            </a:r>
            <a:endParaRPr lang="en-US" dirty="0"/>
          </a:p>
        </p:txBody>
      </p:sp>
    </p:spTree>
    <p:extLst>
      <p:ext uri="{BB962C8B-B14F-4D97-AF65-F5344CB8AC3E}">
        <p14:creationId xmlns:p14="http://schemas.microsoft.com/office/powerpoint/2010/main" val="3003461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rmAutofit fontScale="90000"/>
          </a:bodyPr>
          <a:lstStyle/>
          <a:p>
            <a:r>
              <a:rPr lang="lt-LT" sz="3600" dirty="0" smtClean="0"/>
              <a:t>9 klausimo atsakymas</a:t>
            </a:r>
            <a:endParaRPr lang="en-US" sz="3600" dirty="0"/>
          </a:p>
        </p:txBody>
      </p:sp>
      <p:sp>
        <p:nvSpPr>
          <p:cNvPr id="3" name="Content Placeholder 2"/>
          <p:cNvSpPr>
            <a:spLocks noGrp="1"/>
          </p:cNvSpPr>
          <p:nvPr>
            <p:ph idx="1"/>
          </p:nvPr>
        </p:nvSpPr>
        <p:spPr>
          <a:xfrm>
            <a:off x="457200" y="914400"/>
            <a:ext cx="8229600" cy="5562600"/>
          </a:xfrm>
        </p:spPr>
        <p:txBody>
          <a:bodyPr>
            <a:noAutofit/>
          </a:bodyPr>
          <a:lstStyle/>
          <a:p>
            <a:pPr marL="0" indent="0" algn="just">
              <a:buNone/>
            </a:pPr>
            <a:r>
              <a:rPr lang="lt-LT" sz="2100" dirty="0" smtClean="0"/>
              <a:t>Labai rimti nefrologai Peter Stenvinkel (Švedija) ir Volker H. Haase (JAV) komentuoja tame pačiame NDT numeryje spausdinamą straipsnį apie tai, kad uremija sukelia riebalinio audinio uždegimą bei raumenų ląstelių mitochondrijų disfunkciją (labai teorinį).</a:t>
            </a:r>
          </a:p>
          <a:p>
            <a:pPr marL="0" indent="0" algn="just">
              <a:buNone/>
            </a:pPr>
            <a:r>
              <a:rPr lang="lt-LT" sz="2100" dirty="0" smtClean="0"/>
              <a:t>Gale labai įdomus (kulinarine-nefrologine prasme) sakinys: „Since curcumin prevents mitochondrial disturbances in diabetic (31) and 5/6 nephrectomy (32) animal models, has anti-inflamatory effects in humans (33), protects against hypoxic injury (34), has nephroprotective effects via suppression of inflammasomes (35) and inhibits HIF sinthesis (36), this non-toxic ginger-like plant (Figure 2) would be of particular interest to evaluate in ESRD“ (citatos pabaiga)</a:t>
            </a:r>
          </a:p>
          <a:p>
            <a:pPr marL="0" indent="0" algn="just">
              <a:buNone/>
            </a:pPr>
            <a:r>
              <a:rPr lang="lt-LT" sz="2100" u="sng" dirty="0" smtClean="0"/>
              <a:t>Teisingas atsakymas – 2.</a:t>
            </a:r>
          </a:p>
          <a:p>
            <a:pPr marL="0" indent="0" algn="just">
              <a:buNone/>
            </a:pPr>
            <a:r>
              <a:rPr lang="lt-LT" sz="2100" dirty="0" smtClean="0"/>
              <a:t>Ciberžolė yra mano mėgstamas prieskonis, todėl tikiu autoriais. Įdomu, kad tik iš nefrologinio žurnalo sužinojau, kad ciberžolė ne žolė, o šaknis.</a:t>
            </a:r>
          </a:p>
          <a:p>
            <a:pPr marL="0" indent="0" algn="just">
              <a:buNone/>
            </a:pPr>
            <a:r>
              <a:rPr lang="lt-LT" sz="1600" dirty="0" smtClean="0"/>
              <a:t>Šaltinis: P. Stenwinkel, V. H. Haase. </a:t>
            </a:r>
            <a:r>
              <a:rPr lang="en-US" sz="1600" dirty="0"/>
              <a:t>Inflamed fat and mitochondrial dysfunction in end-stage renal disease links to hypoxia-could curcumin be of benefit</a:t>
            </a:r>
            <a:r>
              <a:rPr lang="en-US" sz="1600" dirty="0" smtClean="0"/>
              <a:t>?</a:t>
            </a:r>
            <a:r>
              <a:rPr lang="lt-LT" sz="1600" dirty="0" smtClean="0"/>
              <a:t> NDT, June 2017, vol. 32, </a:t>
            </a:r>
            <a:r>
              <a:rPr lang="en-US" sz="1600" dirty="0" smtClean="0"/>
              <a:t>№</a:t>
            </a:r>
            <a:r>
              <a:rPr lang="lt-LT" sz="1600" dirty="0"/>
              <a:t> </a:t>
            </a:r>
            <a:r>
              <a:rPr lang="lt-LT" sz="1600" dirty="0" smtClean="0"/>
              <a:t>6, 909-912.</a:t>
            </a:r>
            <a:endParaRPr lang="en-US" sz="1600" dirty="0"/>
          </a:p>
        </p:txBody>
      </p:sp>
    </p:spTree>
    <p:extLst>
      <p:ext uri="{BB962C8B-B14F-4D97-AF65-F5344CB8AC3E}">
        <p14:creationId xmlns:p14="http://schemas.microsoft.com/office/powerpoint/2010/main" val="3665141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inva2\Documents\11 klausimas.jpg"/>
          <p:cNvPicPr>
            <a:picLocks noChangeAspect="1" noChangeArrowheads="1"/>
          </p:cNvPicPr>
          <p:nvPr/>
        </p:nvPicPr>
        <p:blipFill rotWithShape="1">
          <a:blip r:embed="rId2">
            <a:extLst>
              <a:ext uri="{28A0092B-C50C-407E-A947-70E740481C1C}">
                <a14:useLocalDpi xmlns:a14="http://schemas.microsoft.com/office/drawing/2010/main" val="0"/>
              </a:ext>
            </a:extLst>
          </a:blip>
          <a:srcRect l="50874" t="10693" r="10520" b="61648"/>
          <a:stretch/>
        </p:blipFill>
        <p:spPr bwMode="auto">
          <a:xfrm>
            <a:off x="3200400" y="1524000"/>
            <a:ext cx="3000654" cy="295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262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lt-LT" sz="3600" dirty="0" smtClean="0"/>
              <a:t>1 klausimo atsakymas</a:t>
            </a:r>
            <a:endParaRPr lang="en-US" sz="3600" dirty="0"/>
          </a:p>
        </p:txBody>
      </p:sp>
      <p:sp>
        <p:nvSpPr>
          <p:cNvPr id="3" name="Content Placeholder 2"/>
          <p:cNvSpPr>
            <a:spLocks noGrp="1"/>
          </p:cNvSpPr>
          <p:nvPr>
            <p:ph idx="1"/>
          </p:nvPr>
        </p:nvSpPr>
        <p:spPr>
          <a:xfrm>
            <a:off x="457200" y="1371600"/>
            <a:ext cx="8229600" cy="5181600"/>
          </a:xfrm>
        </p:spPr>
        <p:txBody>
          <a:bodyPr>
            <a:normAutofit fontScale="85000" lnSpcReduction="10000"/>
          </a:bodyPr>
          <a:lstStyle/>
          <a:p>
            <a:pPr marL="0" indent="0" algn="just">
              <a:buNone/>
            </a:pPr>
            <a:r>
              <a:rPr lang="lt-LT" dirty="0" smtClean="0"/>
              <a:t>Mayo ir Klivlendo klinikos. 1388 gyvi donorai. </a:t>
            </a:r>
            <a:r>
              <a:rPr lang="lt-LT" dirty="0"/>
              <a:t>P</a:t>
            </a:r>
            <a:r>
              <a:rPr lang="lt-LT" dirty="0" smtClean="0"/>
              <a:t>rieš transplantaciją atliekama inkstų kompiuterinė tomografija (KT) ir GFG (iotalamato klirenso metodu). Transplantacijos metu atliekama „nulinė inksto biopsija“. </a:t>
            </a:r>
          </a:p>
          <a:p>
            <a:pPr marL="0" indent="0" algn="just">
              <a:buNone/>
            </a:pPr>
            <a:r>
              <a:rPr lang="lt-LT" dirty="0" smtClean="0"/>
              <a:t>Inkstų žievės tūris apskaičiuotas iš KT, iš biopsijos – glomerulų paviršius: žievės paviršius. Apskaičiuota, kiek nefronų yra inkste, GFG (viso inksto) padalintas iš nefronų skaičiaus.  </a:t>
            </a:r>
          </a:p>
          <a:p>
            <a:pPr marL="0" indent="0" algn="just">
              <a:buNone/>
            </a:pPr>
            <a:r>
              <a:rPr lang="lt-LT" u="sng" dirty="0" smtClean="0"/>
              <a:t>Vidurkiai: </a:t>
            </a:r>
            <a:r>
              <a:rPr lang="lt-LT" dirty="0" smtClean="0"/>
              <a:t>donorų amžius 44 metai, GFG 115 ml/min., vieno nefrono GFG 80 nl/min., vidutinis nefronų skaičius viename inkste – 860000.</a:t>
            </a:r>
          </a:p>
          <a:p>
            <a:pPr marL="0" indent="0" algn="just">
              <a:buNone/>
            </a:pPr>
            <a:r>
              <a:rPr lang="lt-LT" dirty="0" smtClean="0"/>
              <a:t>Vieno nefrono GFG </a:t>
            </a:r>
            <a:r>
              <a:rPr lang="lt-LT" u="sng" dirty="0" smtClean="0"/>
              <a:t>nekoreliavo</a:t>
            </a:r>
            <a:r>
              <a:rPr lang="lt-LT" dirty="0" smtClean="0"/>
              <a:t> su amžiumi, lytimi ir ūgiu </a:t>
            </a:r>
            <a:r>
              <a:rPr lang="en-US" dirty="0" smtClean="0"/>
              <a:t>≤</a:t>
            </a:r>
            <a:r>
              <a:rPr lang="lt-LT" dirty="0" smtClean="0"/>
              <a:t> 190 cm.</a:t>
            </a:r>
          </a:p>
          <a:p>
            <a:pPr marL="0" indent="0" algn="just">
              <a:buNone/>
            </a:pPr>
            <a:r>
              <a:rPr lang="lt-LT" u="sng" dirty="0" smtClean="0"/>
              <a:t>Koreliavo </a:t>
            </a:r>
            <a:r>
              <a:rPr lang="lt-LT" dirty="0" smtClean="0"/>
              <a:t>su nutukimu, galutiniu inkstų nepakankamumo buvimu šeimoje, ūgiu </a:t>
            </a:r>
            <a:r>
              <a:rPr lang="en-US" dirty="0" smtClean="0"/>
              <a:t>≥</a:t>
            </a:r>
            <a:r>
              <a:rPr lang="lt-LT" dirty="0" smtClean="0"/>
              <a:t>190 cm.</a:t>
            </a:r>
          </a:p>
          <a:p>
            <a:pPr marL="0" indent="0" algn="just">
              <a:buNone/>
            </a:pPr>
            <a:r>
              <a:rPr lang="lt-LT" dirty="0" smtClean="0"/>
              <a:t>Inkstų biopsijose didesni nefronai, glomerulosklerozė ar arteriosklerozė koreliavo su didesniu vieno nefrono GFG.</a:t>
            </a:r>
          </a:p>
          <a:p>
            <a:pPr marL="0" indent="0" algn="just">
              <a:buNone/>
            </a:pPr>
            <a:r>
              <a:rPr lang="lt-LT" dirty="0" smtClean="0"/>
              <a:t>Teisingas atsakymas – 1.</a:t>
            </a:r>
            <a:endParaRPr lang="lt-LT" dirty="0"/>
          </a:p>
          <a:p>
            <a:pPr marL="0" indent="0" algn="just">
              <a:buNone/>
            </a:pPr>
            <a:r>
              <a:rPr lang="lt-LT" dirty="0" smtClean="0"/>
              <a:t>Šaltinis: Denic et al. Single-nephron glomerular filtration rate in healthy adults. N. Engl. J. Med., 2017,373:2349-2357.</a:t>
            </a:r>
          </a:p>
        </p:txBody>
      </p:sp>
    </p:spTree>
    <p:extLst>
      <p:ext uri="{BB962C8B-B14F-4D97-AF65-F5344CB8AC3E}">
        <p14:creationId xmlns:p14="http://schemas.microsoft.com/office/powerpoint/2010/main" val="3763400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dirty="0" smtClean="0"/>
              <a:t>10 klausimas (I)</a:t>
            </a:r>
            <a:endParaRPr lang="en-US" sz="3600" dirty="0"/>
          </a:p>
        </p:txBody>
      </p:sp>
      <p:sp>
        <p:nvSpPr>
          <p:cNvPr id="3" name="Content Placeholder 2"/>
          <p:cNvSpPr>
            <a:spLocks noGrp="1"/>
          </p:cNvSpPr>
          <p:nvPr>
            <p:ph idx="1"/>
          </p:nvPr>
        </p:nvSpPr>
        <p:spPr/>
        <p:txBody>
          <a:bodyPr/>
          <a:lstStyle/>
          <a:p>
            <a:pPr marL="0" indent="0" algn="just">
              <a:buNone/>
            </a:pPr>
            <a:r>
              <a:rPr lang="lt-LT" dirty="0" smtClean="0"/>
              <a:t>50 m.a.  afroamerikietė kreipėsi į nefrologus pablogėjus inkstų funkcijai (eGFG 32 ml/min.). Rasta hipokalemija, hipofosfatemija, lengva anemija (Hb 94 g/l). Tiriant rasta aminoacidurija, padidėjęs fosforo ir kalio kiekis šlapime.</a:t>
            </a:r>
          </a:p>
          <a:p>
            <a:pPr marL="0" indent="0" algn="just">
              <a:buNone/>
            </a:pPr>
            <a:endParaRPr lang="lt-LT" dirty="0"/>
          </a:p>
          <a:p>
            <a:pPr marL="0" indent="0" algn="just">
              <a:buNone/>
            </a:pPr>
            <a:r>
              <a:rPr lang="lt-LT" dirty="0" smtClean="0"/>
              <a:t>Koks tai sindromas?</a:t>
            </a:r>
          </a:p>
          <a:p>
            <a:pPr marL="0" indent="0">
              <a:buNone/>
            </a:pPr>
            <a:endParaRPr lang="en-US" dirty="0"/>
          </a:p>
        </p:txBody>
      </p:sp>
    </p:spTree>
    <p:extLst>
      <p:ext uri="{BB962C8B-B14F-4D97-AF65-F5344CB8AC3E}">
        <p14:creationId xmlns:p14="http://schemas.microsoft.com/office/powerpoint/2010/main" val="21434047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dirty="0" smtClean="0"/>
              <a:t>10 klausimo atsakymas (I)</a:t>
            </a:r>
            <a:endParaRPr lang="en-US" sz="3600" dirty="0"/>
          </a:p>
        </p:txBody>
      </p:sp>
      <p:sp>
        <p:nvSpPr>
          <p:cNvPr id="3" name="Content Placeholder 2"/>
          <p:cNvSpPr>
            <a:spLocks noGrp="1"/>
          </p:cNvSpPr>
          <p:nvPr>
            <p:ph idx="1"/>
          </p:nvPr>
        </p:nvSpPr>
        <p:spPr/>
        <p:txBody>
          <a:bodyPr/>
          <a:lstStyle/>
          <a:p>
            <a:pPr marL="0" indent="0" algn="just">
              <a:buNone/>
            </a:pPr>
            <a:r>
              <a:rPr lang="lt-LT" dirty="0" smtClean="0"/>
              <a:t>Aišku – Fanconi, t.y. proksimalinių kanaliukų, kur reabsorbuojasi iš pirminio šlapimo gliukozė, kalis, fosforas ir t. t. pakenkimas.</a:t>
            </a:r>
          </a:p>
          <a:p>
            <a:pPr marL="0" indent="0">
              <a:buNone/>
            </a:pPr>
            <a:endParaRPr lang="lt-LT" dirty="0"/>
          </a:p>
          <a:p>
            <a:pPr marL="0" indent="0">
              <a:buNone/>
            </a:pPr>
            <a:endParaRPr lang="lt-LT" dirty="0" smtClean="0"/>
          </a:p>
          <a:p>
            <a:pPr marL="0" indent="0">
              <a:buNone/>
            </a:pPr>
            <a:endParaRPr lang="lt-LT" dirty="0" smtClean="0"/>
          </a:p>
        </p:txBody>
      </p:sp>
    </p:spTree>
    <p:extLst>
      <p:ext uri="{BB962C8B-B14F-4D97-AF65-F5344CB8AC3E}">
        <p14:creationId xmlns:p14="http://schemas.microsoft.com/office/powerpoint/2010/main" val="16745116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dirty="0" smtClean="0"/>
              <a:t>10 klausimas (II)</a:t>
            </a:r>
            <a:endParaRPr lang="en-US" sz="3600" dirty="0"/>
          </a:p>
        </p:txBody>
      </p:sp>
      <p:sp>
        <p:nvSpPr>
          <p:cNvPr id="3" name="Content Placeholder 2"/>
          <p:cNvSpPr>
            <a:spLocks noGrp="1"/>
          </p:cNvSpPr>
          <p:nvPr>
            <p:ph idx="1"/>
          </p:nvPr>
        </p:nvSpPr>
        <p:spPr/>
        <p:txBody>
          <a:bodyPr/>
          <a:lstStyle/>
          <a:p>
            <a:pPr marL="0" indent="0" algn="just">
              <a:buNone/>
            </a:pPr>
            <a:r>
              <a:rPr lang="lt-LT" dirty="0" smtClean="0"/>
              <a:t>Kodėl šis sindromas išsivystė 50 m. amžiaus moteriai?</a:t>
            </a:r>
          </a:p>
          <a:p>
            <a:pPr marL="0" indent="0">
              <a:buNone/>
            </a:pPr>
            <a:endParaRPr lang="en-US" dirty="0"/>
          </a:p>
        </p:txBody>
      </p:sp>
    </p:spTree>
    <p:extLst>
      <p:ext uri="{BB962C8B-B14F-4D97-AF65-F5344CB8AC3E}">
        <p14:creationId xmlns:p14="http://schemas.microsoft.com/office/powerpoint/2010/main" val="242440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dirty="0" smtClean="0"/>
              <a:t>10 klausimo atsakymas (II)</a:t>
            </a:r>
            <a:endParaRPr lang="en-US" sz="3600" dirty="0"/>
          </a:p>
        </p:txBody>
      </p:sp>
      <p:sp>
        <p:nvSpPr>
          <p:cNvPr id="3" name="Content Placeholder 2"/>
          <p:cNvSpPr>
            <a:spLocks noGrp="1"/>
          </p:cNvSpPr>
          <p:nvPr>
            <p:ph idx="1"/>
          </p:nvPr>
        </p:nvSpPr>
        <p:spPr/>
        <p:txBody>
          <a:bodyPr>
            <a:normAutofit lnSpcReduction="10000"/>
          </a:bodyPr>
          <a:lstStyle/>
          <a:p>
            <a:pPr marL="0" indent="0" algn="just">
              <a:buNone/>
            </a:pPr>
            <a:r>
              <a:rPr lang="lt-LT" dirty="0" smtClean="0"/>
              <a:t>Ši juodaodė suvalgydavo 800 g. vištienos (180 g. baltymo) per dieną. Įtartas apsinuodijimas arsenu, nes iki 2015 m. JAV į pašarus paukščiams ir gyvuliams buvo dedamas roksarzonas (organinis arseno preparatas). Šios moters paros šlapime rasta padidėjusi arseno koncentracija – 120,6 </a:t>
            </a:r>
            <a:r>
              <a:rPr lang="en-US" dirty="0" smtClean="0"/>
              <a:t>µ</a:t>
            </a:r>
            <a:r>
              <a:rPr lang="lt-LT" dirty="0" smtClean="0"/>
              <a:t>g/24 val. (norma iki 50 </a:t>
            </a:r>
            <a:r>
              <a:rPr lang="en-US" dirty="0"/>
              <a:t>µ</a:t>
            </a:r>
            <a:r>
              <a:rPr lang="lt-LT" dirty="0" smtClean="0"/>
              <a:t>g/24 val.). Ėmus vištieną valgyti saikingau, pacientė pasveiko. </a:t>
            </a:r>
          </a:p>
          <a:p>
            <a:pPr marL="0" indent="0" algn="just">
              <a:buNone/>
            </a:pPr>
            <a:r>
              <a:rPr lang="lt-LT" dirty="0" smtClean="0"/>
              <a:t>V.K. komentaras – įdomu, kuo šeria mūsų vištas? Dėl viso ko nerekomenduočiau kasdien suvalgyti po vištą.</a:t>
            </a:r>
          </a:p>
          <a:p>
            <a:pPr marL="0" indent="0" algn="just">
              <a:buNone/>
            </a:pPr>
            <a:r>
              <a:rPr lang="lt-LT" dirty="0" smtClean="0"/>
              <a:t>Šaltinis: A. Sekar et oth. Adult – onset tubule dysfunction. AJKD, January 2018.</a:t>
            </a:r>
            <a:endParaRPr lang="en-US" dirty="0"/>
          </a:p>
        </p:txBody>
      </p:sp>
    </p:spTree>
    <p:extLst>
      <p:ext uri="{BB962C8B-B14F-4D97-AF65-F5344CB8AC3E}">
        <p14:creationId xmlns:p14="http://schemas.microsoft.com/office/powerpoint/2010/main" val="146153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2 klausimas</a:t>
            </a:r>
            <a:endParaRPr lang="en-US" dirty="0"/>
          </a:p>
        </p:txBody>
      </p:sp>
      <p:sp>
        <p:nvSpPr>
          <p:cNvPr id="3" name="Content Placeholder 2"/>
          <p:cNvSpPr>
            <a:spLocks noGrp="1"/>
          </p:cNvSpPr>
          <p:nvPr>
            <p:ph idx="1"/>
          </p:nvPr>
        </p:nvSpPr>
        <p:spPr/>
        <p:txBody>
          <a:bodyPr/>
          <a:lstStyle/>
          <a:p>
            <a:pPr marL="0" indent="0" algn="just">
              <a:buNone/>
            </a:pPr>
            <a:r>
              <a:rPr lang="lt-LT" dirty="0" smtClean="0"/>
              <a:t>Kokia Jūsų nuomonė – kam didesnė yra širdies – kraujagyslių „įvykių“ rizika?</a:t>
            </a:r>
          </a:p>
          <a:p>
            <a:pPr marL="514350" indent="-514350" algn="just">
              <a:buFont typeface="+mj-lt"/>
              <a:buAutoNum type="arabicPeriod"/>
            </a:pPr>
            <a:r>
              <a:rPr lang="lt-LT" dirty="0" smtClean="0"/>
              <a:t>Pacientams su normaliu GFG.</a:t>
            </a:r>
          </a:p>
          <a:p>
            <a:pPr marL="514350" indent="-514350" algn="just">
              <a:buFont typeface="+mj-lt"/>
              <a:buAutoNum type="arabicPeriod"/>
            </a:pPr>
            <a:r>
              <a:rPr lang="lt-LT" dirty="0" smtClean="0"/>
              <a:t>Pacientams su padidėjusiu GFG.</a:t>
            </a:r>
          </a:p>
          <a:p>
            <a:pPr marL="514350" indent="-514350">
              <a:buFont typeface="+mj-lt"/>
              <a:buAutoNum type="arabicPeriod"/>
            </a:pPr>
            <a:r>
              <a:rPr lang="lt-LT" dirty="0" smtClean="0"/>
              <a:t>Pacientams su sumažėjusiu GFG.</a:t>
            </a:r>
            <a:endParaRPr lang="en-US" dirty="0"/>
          </a:p>
        </p:txBody>
      </p:sp>
    </p:spTree>
    <p:extLst>
      <p:ext uri="{BB962C8B-B14F-4D97-AF65-F5344CB8AC3E}">
        <p14:creationId xmlns:p14="http://schemas.microsoft.com/office/powerpoint/2010/main" val="2639310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163637"/>
          </a:xfrm>
        </p:spPr>
        <p:txBody>
          <a:bodyPr>
            <a:normAutofit/>
          </a:bodyPr>
          <a:lstStyle/>
          <a:p>
            <a:r>
              <a:rPr lang="lt-LT" sz="3600" dirty="0" smtClean="0"/>
              <a:t>2 klausimo atsakymas</a:t>
            </a:r>
            <a:endParaRPr lang="en-US" sz="3600" dirty="0"/>
          </a:p>
        </p:txBody>
      </p:sp>
      <p:sp>
        <p:nvSpPr>
          <p:cNvPr id="3" name="Content Placeholder 2"/>
          <p:cNvSpPr>
            <a:spLocks noGrp="1"/>
          </p:cNvSpPr>
          <p:nvPr>
            <p:ph idx="1"/>
          </p:nvPr>
        </p:nvSpPr>
        <p:spPr>
          <a:xfrm>
            <a:off x="762000" y="1752600"/>
            <a:ext cx="7772400" cy="4237125"/>
          </a:xfrm>
        </p:spPr>
        <p:txBody>
          <a:bodyPr>
            <a:normAutofit fontScale="85000" lnSpcReduction="20000"/>
          </a:bodyPr>
          <a:lstStyle/>
          <a:p>
            <a:pPr marL="0" indent="0" algn="just">
              <a:buNone/>
            </a:pPr>
            <a:r>
              <a:rPr lang="lt-LT" dirty="0" smtClean="0"/>
              <a:t>8794 pacientai (vidutinis amžius 52 m.), iš kurių </a:t>
            </a:r>
            <a:r>
              <a:rPr lang="lt-LT" u="sng" dirty="0" smtClean="0"/>
              <a:t>89 proc. sirgo arterine hipertenzija</a:t>
            </a:r>
            <a:r>
              <a:rPr lang="lt-LT" dirty="0" smtClean="0"/>
              <a:t>, stebėti vidutiniškai 6,2 metus. Per tą laiką buvo 722 širdies – kraujagyslių įvykiai. Padidėjusio GFG grupėje jų buvo </a:t>
            </a:r>
            <a:r>
              <a:rPr lang="lt-LT" u="sng" dirty="0" smtClean="0"/>
              <a:t>1,8</a:t>
            </a:r>
            <a:r>
              <a:rPr lang="lt-LT" dirty="0" smtClean="0"/>
              <a:t> per 100 pacientų – metų, sumažėjusio GFG – </a:t>
            </a:r>
            <a:r>
              <a:rPr lang="lt-LT" u="sng" dirty="0" smtClean="0"/>
              <a:t>2,1 </a:t>
            </a:r>
            <a:r>
              <a:rPr lang="lt-LT" dirty="0" smtClean="0"/>
              <a:t>įvykio, normalaus 1,2 įvykio.</a:t>
            </a:r>
          </a:p>
          <a:p>
            <a:pPr marL="0" indent="0" algn="just">
              <a:buNone/>
            </a:pPr>
            <a:r>
              <a:rPr lang="lt-LT" u="sng" dirty="0" smtClean="0"/>
              <a:t>Teisingi atsakymai 2 ir 3.</a:t>
            </a:r>
          </a:p>
          <a:p>
            <a:pPr marL="0" indent="0" algn="just">
              <a:buNone/>
            </a:pPr>
            <a:r>
              <a:rPr lang="lt-LT" dirty="0" smtClean="0"/>
              <a:t>Sumažėjusio GFG grupės pacientai buvo vyresni, daugiau diabetikų, didesnis kreatinino kiekis.</a:t>
            </a:r>
          </a:p>
          <a:p>
            <a:pPr marL="0" indent="0" algn="just">
              <a:buNone/>
            </a:pPr>
            <a:r>
              <a:rPr lang="lt-LT" dirty="0" smtClean="0"/>
              <a:t>Grupių GFG vidurkiai: sumažėjusio GFG – 48,2 ml/min.,  normalaus 81,4 ml/min., padidėjusio 111,2 ml/min. (pagal CKD-EPI).</a:t>
            </a:r>
          </a:p>
          <a:p>
            <a:pPr marL="0" indent="0" algn="just">
              <a:buNone/>
            </a:pPr>
            <a:r>
              <a:rPr lang="lt-LT" dirty="0" smtClean="0"/>
              <a:t>Autorių aiškinimas – kad neaišku. V. K. </a:t>
            </a:r>
            <a:r>
              <a:rPr lang="en-US" dirty="0"/>
              <a:t>~ </a:t>
            </a:r>
            <a:r>
              <a:rPr lang="lt-LT" dirty="0" smtClean="0"/>
              <a:t>90 proc. hipertonikai.</a:t>
            </a:r>
          </a:p>
          <a:p>
            <a:pPr marL="0" indent="0" algn="just">
              <a:buNone/>
            </a:pPr>
            <a:endParaRPr lang="lt-LT" dirty="0" smtClean="0"/>
          </a:p>
          <a:p>
            <a:pPr marL="0" indent="0" algn="just">
              <a:buNone/>
            </a:pPr>
            <a:r>
              <a:rPr lang="lt-LT" dirty="0" smtClean="0"/>
              <a:t>Šaltinis: G. Reborldiet et. oth. </a:t>
            </a:r>
            <a:r>
              <a:rPr lang="en-US" dirty="0"/>
              <a:t>Glomerular </a:t>
            </a:r>
            <a:r>
              <a:rPr lang="en-US" dirty="0" err="1"/>
              <a:t>hyperfiltration</a:t>
            </a:r>
            <a:r>
              <a:rPr lang="en-US" dirty="0"/>
              <a:t> is a predictor of adverse cardiovascular </a:t>
            </a:r>
            <a:r>
              <a:rPr lang="en-US" dirty="0" smtClean="0"/>
              <a:t>outcomes</a:t>
            </a:r>
            <a:r>
              <a:rPr lang="lt-LT" dirty="0" smtClean="0"/>
              <a:t>. K. I., January 2018, vol. 93, issue 1, 195-203.</a:t>
            </a:r>
            <a:endParaRPr lang="en-US" dirty="0"/>
          </a:p>
        </p:txBody>
      </p:sp>
    </p:spTree>
    <p:extLst>
      <p:ext uri="{BB962C8B-B14F-4D97-AF65-F5344CB8AC3E}">
        <p14:creationId xmlns:p14="http://schemas.microsoft.com/office/powerpoint/2010/main" val="4085598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linva2\Documents\5 klausimas.jpg"/>
          <p:cNvPicPr>
            <a:picLocks noChangeAspect="1" noChangeArrowheads="1"/>
          </p:cNvPicPr>
          <p:nvPr/>
        </p:nvPicPr>
        <p:blipFill rotWithShape="1">
          <a:blip r:embed="rId2">
            <a:extLst>
              <a:ext uri="{28A0092B-C50C-407E-A947-70E740481C1C}">
                <a14:useLocalDpi xmlns:a14="http://schemas.microsoft.com/office/drawing/2010/main" val="0"/>
              </a:ext>
            </a:extLst>
          </a:blip>
          <a:srcRect l="8824" t="7052" r="6887" b="70775"/>
          <a:stretch/>
        </p:blipFill>
        <p:spPr bwMode="auto">
          <a:xfrm>
            <a:off x="228600" y="914400"/>
            <a:ext cx="87630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400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dirty="0" smtClean="0"/>
              <a:t>3 klausimas</a:t>
            </a:r>
            <a:endParaRPr lang="en-US" sz="3600" dirty="0"/>
          </a:p>
        </p:txBody>
      </p:sp>
      <p:sp>
        <p:nvSpPr>
          <p:cNvPr id="3" name="Content Placeholder 2"/>
          <p:cNvSpPr>
            <a:spLocks noGrp="1"/>
          </p:cNvSpPr>
          <p:nvPr>
            <p:ph idx="1"/>
          </p:nvPr>
        </p:nvSpPr>
        <p:spPr/>
        <p:txBody>
          <a:bodyPr/>
          <a:lstStyle/>
          <a:p>
            <a:pPr marL="0" indent="0">
              <a:buNone/>
            </a:pPr>
            <a:r>
              <a:rPr lang="lt-LT" dirty="0" smtClean="0"/>
              <a:t>HIF? Kas tai?</a:t>
            </a:r>
          </a:p>
          <a:p>
            <a:pPr marL="514350" indent="-514350">
              <a:buFont typeface="+mj-lt"/>
              <a:buAutoNum type="arabicPeriod"/>
            </a:pPr>
            <a:r>
              <a:rPr lang="lt-LT" dirty="0" smtClean="0"/>
              <a:t>Grybų micelio (grybienos) dalis</a:t>
            </a:r>
          </a:p>
          <a:p>
            <a:pPr marL="514350" indent="-514350">
              <a:buFont typeface="+mj-lt"/>
              <a:buAutoNum type="arabicPeriod"/>
            </a:pPr>
            <a:r>
              <a:rPr lang="lt-LT" dirty="0" smtClean="0"/>
              <a:t>Futbolo komandos pavadinimo santrumpa</a:t>
            </a:r>
          </a:p>
          <a:p>
            <a:pPr marL="514350" indent="-514350">
              <a:buFont typeface="+mj-lt"/>
              <a:buAutoNum type="arabicPeriod"/>
            </a:pPr>
            <a:r>
              <a:rPr lang="lt-LT" dirty="0" smtClean="0"/>
              <a:t>Henrikas išėjo fermon (santrumpa)</a:t>
            </a:r>
          </a:p>
          <a:p>
            <a:pPr marL="514350" indent="-514350">
              <a:buFont typeface="+mj-lt"/>
              <a:buAutoNum type="arabicPeriod"/>
            </a:pPr>
            <a:r>
              <a:rPr lang="lt-LT" dirty="0" smtClean="0"/>
              <a:t>Hypoxia inducible factors (santrumpa)</a:t>
            </a:r>
            <a:endParaRPr lang="en-US" dirty="0"/>
          </a:p>
        </p:txBody>
      </p:sp>
    </p:spTree>
    <p:extLst>
      <p:ext uri="{BB962C8B-B14F-4D97-AF65-F5344CB8AC3E}">
        <p14:creationId xmlns:p14="http://schemas.microsoft.com/office/powerpoint/2010/main" val="3364187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lt-LT" sz="3600" dirty="0" smtClean="0"/>
              <a:t>3 klausimo atsakymas</a:t>
            </a:r>
            <a:endParaRPr lang="en-US" sz="3600" dirty="0"/>
          </a:p>
        </p:txBody>
      </p:sp>
      <p:sp>
        <p:nvSpPr>
          <p:cNvPr id="3" name="Content Placeholder 2"/>
          <p:cNvSpPr>
            <a:spLocks noGrp="1"/>
          </p:cNvSpPr>
          <p:nvPr>
            <p:ph idx="1"/>
          </p:nvPr>
        </p:nvSpPr>
        <p:spPr>
          <a:xfrm>
            <a:off x="457200" y="1143000"/>
            <a:ext cx="8229600" cy="5105400"/>
          </a:xfrm>
        </p:spPr>
        <p:txBody>
          <a:bodyPr>
            <a:noAutofit/>
          </a:bodyPr>
          <a:lstStyle/>
          <a:p>
            <a:pPr marL="0" indent="0" algn="just">
              <a:buNone/>
            </a:pPr>
            <a:r>
              <a:rPr lang="lt-LT" sz="1900" dirty="0" smtClean="0"/>
              <a:t>Hypoxia </a:t>
            </a:r>
            <a:r>
              <a:rPr lang="lt-LT" sz="1900" dirty="0"/>
              <a:t>inducible </a:t>
            </a:r>
            <a:r>
              <a:rPr lang="lt-LT" sz="1900" dirty="0" smtClean="0"/>
              <a:t>factors (HIF) – baltymai, kurie dalyvauja perduodant signalą gaminti eritropoetiną (EPO). Kaip žinome, 90 proc. EPO gamina inkstų žievės peritubuliniai fibroblastai, 10 proc. – kepenys. Signalas gaminti EPO – hipoksija, o to signalo perdavime dalyvauja HIF.</a:t>
            </a:r>
          </a:p>
          <a:p>
            <a:pPr marL="0" indent="0" algn="just">
              <a:buNone/>
            </a:pPr>
            <a:r>
              <a:rPr lang="lt-LT" sz="1900" dirty="0" smtClean="0"/>
              <a:t>Jeigu sumažinti HIF skaldymą (surišti tą darantį fermentą prolyl-hydralazę), padidės HIF kiekis ir padidės endogeninio EPO gamyba.</a:t>
            </a:r>
          </a:p>
          <a:p>
            <a:pPr marL="0" indent="0" algn="just">
              <a:buNone/>
            </a:pPr>
            <a:r>
              <a:rPr lang="lt-LT" sz="1900" dirty="0" smtClean="0"/>
              <a:t>Šiuo metu 2/3 fazės tyrimai vyksta su 4 HIF stabilizatoriais (roxadustatu, daprodustatu, vadadustatu, molidustatu).</a:t>
            </a:r>
          </a:p>
          <a:p>
            <a:pPr marL="0" indent="0" algn="just">
              <a:buNone/>
            </a:pPr>
            <a:r>
              <a:rPr lang="lt-LT" sz="1900" dirty="0" smtClean="0"/>
              <a:t>Visi preparatai naudojami </a:t>
            </a:r>
            <a:r>
              <a:rPr lang="lt-LT" sz="1900" u="sng" dirty="0" smtClean="0"/>
              <a:t>per burną</a:t>
            </a:r>
            <a:r>
              <a:rPr lang="lt-LT" sz="1900" dirty="0" smtClean="0"/>
              <a:t>, didina Hb, nors EPO lygiai kraujyje buvo mažesni, nei naudojant EPO. Juos naudojant neblogai veikė ir per burną naudojama geležis (mažindami hepcidino lygį), todėl perpektyvūs esant uždegimui.</a:t>
            </a:r>
          </a:p>
          <a:p>
            <a:pPr marL="0" indent="0" algn="just">
              <a:buNone/>
            </a:pPr>
            <a:r>
              <a:rPr lang="lt-LT" sz="1900" dirty="0" smtClean="0"/>
              <a:t>Vyksta tyrimai su tūkstančiais pacientų, todėl HIF stabilizatorių klinikinė ateitis </a:t>
            </a:r>
            <a:r>
              <a:rPr lang="lt-LT" sz="1900" u="sng" dirty="0" smtClean="0"/>
              <a:t>dar neaiški.</a:t>
            </a:r>
          </a:p>
          <a:p>
            <a:pPr marL="0" indent="0" algn="just">
              <a:buNone/>
            </a:pPr>
            <a:r>
              <a:rPr lang="lt-LT" sz="1900" u="sng" dirty="0" smtClean="0"/>
              <a:t>Teisingas atsakymas – 4. Jei nebūtų visos didžiosios raidės - 1.</a:t>
            </a:r>
          </a:p>
          <a:p>
            <a:pPr marL="0" indent="0" algn="just">
              <a:buNone/>
            </a:pPr>
            <a:r>
              <a:rPr lang="lt-LT" sz="1900" dirty="0" smtClean="0"/>
              <a:t>Šaltinis: D.W. Coyue, D. Goldsmith, I. C. Macdougall. New options for the anemia in chronic kidney diseases. K</a:t>
            </a:r>
            <a:r>
              <a:rPr lang="lt-LT" sz="1900" dirty="0" smtClean="0"/>
              <a:t>. I</a:t>
            </a:r>
            <a:r>
              <a:rPr lang="lt-LT" sz="1900" dirty="0" smtClean="0"/>
              <a:t>. Supp., vol. 7, issue 3, December 2017, p. 157-163.</a:t>
            </a:r>
          </a:p>
        </p:txBody>
      </p:sp>
    </p:spTree>
    <p:extLst>
      <p:ext uri="{BB962C8B-B14F-4D97-AF65-F5344CB8AC3E}">
        <p14:creationId xmlns:p14="http://schemas.microsoft.com/office/powerpoint/2010/main" val="2601265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p:spPr>
        <p:txBody>
          <a:bodyPr>
            <a:normAutofit/>
          </a:bodyPr>
          <a:lstStyle/>
          <a:p>
            <a:pPr algn="ctr"/>
            <a:r>
              <a:rPr lang="lt-LT" sz="3600" dirty="0" smtClean="0"/>
              <a:t>4 klausimas</a:t>
            </a:r>
            <a:endParaRPr lang="lt-LT" sz="3600" dirty="0"/>
          </a:p>
        </p:txBody>
      </p:sp>
      <p:sp>
        <p:nvSpPr>
          <p:cNvPr id="3" name="Content Placeholder 2"/>
          <p:cNvSpPr>
            <a:spLocks noGrp="1"/>
          </p:cNvSpPr>
          <p:nvPr>
            <p:ph idx="1"/>
          </p:nvPr>
        </p:nvSpPr>
        <p:spPr>
          <a:xfrm>
            <a:off x="381000" y="1524000"/>
            <a:ext cx="8534400" cy="4652963"/>
          </a:xfrm>
        </p:spPr>
        <p:txBody>
          <a:bodyPr>
            <a:normAutofit fontScale="92500"/>
          </a:bodyPr>
          <a:lstStyle/>
          <a:p>
            <a:pPr marL="0" indent="0" algn="just">
              <a:buNone/>
            </a:pPr>
            <a:r>
              <a:rPr lang="lt-LT" dirty="0" smtClean="0"/>
              <a:t>Mes visi žinome dažniausią paveldimą inkstų ligą – autosominę policistozę, kai, didėjant daugybinėms inkstų cistoms, didėja inkstai ir gali vystytis inkstų nepakankamumas. Bandoma lėtinti cistų didėjimą naudojant </a:t>
            </a:r>
            <a:r>
              <a:rPr lang="lt-LT" dirty="0" err="1" smtClean="0"/>
              <a:t>vazopresino</a:t>
            </a:r>
            <a:r>
              <a:rPr lang="lt-LT" dirty="0" smtClean="0"/>
              <a:t> V2 antagonistus (pvz. </a:t>
            </a:r>
            <a:r>
              <a:rPr lang="lt-LT" dirty="0" err="1" smtClean="0"/>
              <a:t>tolvaptaną</a:t>
            </a:r>
            <a:r>
              <a:rPr lang="lt-LT" dirty="0" smtClean="0"/>
              <a:t>). Kurie teiginiai Jums atrodo teisingi?</a:t>
            </a:r>
          </a:p>
          <a:p>
            <a:pPr marL="514350" indent="-514350" algn="just">
              <a:buAutoNum type="arabicPeriod"/>
            </a:pPr>
            <a:r>
              <a:rPr lang="lt-LT" dirty="0" smtClean="0"/>
              <a:t>Tolvaptanas lėtina inkstų nepakankamumo progresavimą, teoriškai paskaičiuota, kad jo naudojimas 4 metus – vieniems metams atitolintų dializes (GFG ↓ 2,34 ml/min gydymo</a:t>
            </a:r>
            <a:r>
              <a:rPr lang="lt-LT" dirty="0"/>
              <a:t>, ↓ </a:t>
            </a:r>
            <a:r>
              <a:rPr lang="lt-LT" dirty="0" smtClean="0"/>
              <a:t>3,61 ml/min placebo grupėse per 1 metus).</a:t>
            </a:r>
          </a:p>
          <a:p>
            <a:pPr marL="514350" indent="-514350" algn="just">
              <a:buAutoNum type="arabicPeriod"/>
            </a:pPr>
            <a:r>
              <a:rPr lang="lt-LT" dirty="0" err="1" smtClean="0"/>
              <a:t>Tolvaptanas</a:t>
            </a:r>
            <a:r>
              <a:rPr lang="lt-LT" dirty="0" smtClean="0"/>
              <a:t> 10 proc. pacientų sukelia sunkiai toleruojamą </a:t>
            </a:r>
            <a:r>
              <a:rPr lang="lt-LT" dirty="0" err="1" smtClean="0"/>
              <a:t>akvarezę</a:t>
            </a:r>
            <a:r>
              <a:rPr lang="lt-LT" dirty="0" smtClean="0"/>
              <a:t>, 5,6 proc. pacientų padidėja kepenų transaminazės.</a:t>
            </a:r>
          </a:p>
          <a:p>
            <a:pPr marL="514350" indent="-514350" algn="just">
              <a:buAutoNum type="arabicPeriod"/>
            </a:pPr>
            <a:r>
              <a:rPr lang="lt-LT" dirty="0" smtClean="0"/>
              <a:t>Na maiste ribojimas ir padidėjęs skysčių vartojimas irgi lėtina policistozės progresavimą.</a:t>
            </a:r>
          </a:p>
          <a:p>
            <a:pPr marL="0" indent="0">
              <a:buNone/>
            </a:pPr>
            <a:endParaRPr lang="lt-LT" dirty="0"/>
          </a:p>
        </p:txBody>
      </p:sp>
    </p:spTree>
    <p:extLst>
      <p:ext uri="{BB962C8B-B14F-4D97-AF65-F5344CB8AC3E}">
        <p14:creationId xmlns:p14="http://schemas.microsoft.com/office/powerpoint/2010/main" val="221059168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2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3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4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5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2556</Words>
  <Application>Microsoft Office PowerPoint</Application>
  <PresentationFormat>On-screen Show (4:3)</PresentationFormat>
  <Paragraphs>152</Paragraphs>
  <Slides>33</Slides>
  <Notes>0</Notes>
  <HiddenSlides>0</HiddenSlides>
  <MMClips>0</MMClips>
  <ScaleCrop>false</ScaleCrop>
  <HeadingPairs>
    <vt:vector size="4" baseType="variant">
      <vt:variant>
        <vt:lpstr>Theme</vt:lpstr>
      </vt:variant>
      <vt:variant>
        <vt:i4>7</vt:i4>
      </vt:variant>
      <vt:variant>
        <vt:lpstr>Slide Titles</vt:lpstr>
      </vt:variant>
      <vt:variant>
        <vt:i4>33</vt:i4>
      </vt:variant>
    </vt:vector>
  </HeadingPairs>
  <TitlesOfParts>
    <vt:vector size="40" baseType="lpstr">
      <vt:lpstr>Office Theme</vt:lpstr>
      <vt:lpstr>Sketchbook</vt:lpstr>
      <vt:lpstr>1_Sketchbook</vt:lpstr>
      <vt:lpstr>2_Sketchbook</vt:lpstr>
      <vt:lpstr>3_Sketchbook</vt:lpstr>
      <vt:lpstr>4_Sketchbook</vt:lpstr>
      <vt:lpstr>5_Sketchbook</vt:lpstr>
      <vt:lpstr>RUMŠIŠKĖS  Viktorina 2018 m.  I dalis</vt:lpstr>
      <vt:lpstr>1 klausimas</vt:lpstr>
      <vt:lpstr>1 klausimo atsakymas</vt:lpstr>
      <vt:lpstr>2 klausimas</vt:lpstr>
      <vt:lpstr>2 klausimo atsakymas</vt:lpstr>
      <vt:lpstr>PowerPoint Presentation</vt:lpstr>
      <vt:lpstr>3 klausimas</vt:lpstr>
      <vt:lpstr>3 klausimo atsakymas</vt:lpstr>
      <vt:lpstr>4 klausimas</vt:lpstr>
      <vt:lpstr>4 klausimo atsakymas</vt:lpstr>
      <vt:lpstr>PowerPoint Presentation</vt:lpstr>
      <vt:lpstr>5 klausimas</vt:lpstr>
      <vt:lpstr>5 klausimo atsakymas (I)</vt:lpstr>
      <vt:lpstr>5 klausimo atsakymas (II)</vt:lpstr>
      <vt:lpstr>5 klausimo atsakymas (III)</vt:lpstr>
      <vt:lpstr>PowerPoint Presentation</vt:lpstr>
      <vt:lpstr>6 klausimas</vt:lpstr>
      <vt:lpstr>6 klausimo atsakymas (I)</vt:lpstr>
      <vt:lpstr>6 klausimo atsakymai (II)</vt:lpstr>
      <vt:lpstr>7 klausimas (I)</vt:lpstr>
      <vt:lpstr>7 klausimas (II)</vt:lpstr>
      <vt:lpstr>7 klausimo atsakymas (I)</vt:lpstr>
      <vt:lpstr>7 klausimo atsakymas (II)</vt:lpstr>
      <vt:lpstr>8 klausimas</vt:lpstr>
      <vt:lpstr>8 klausimo atsakymas</vt:lpstr>
      <vt:lpstr>PowerPoint Presentation</vt:lpstr>
      <vt:lpstr>9 klausimas</vt:lpstr>
      <vt:lpstr>9 klausimo atsakymas</vt:lpstr>
      <vt:lpstr>PowerPoint Presentation</vt:lpstr>
      <vt:lpstr>10 klausimas (I)</vt:lpstr>
      <vt:lpstr>10 klausimo atsakymas (I)</vt:lpstr>
      <vt:lpstr>10 klausimas (II)</vt:lpstr>
      <vt:lpstr>10 klausimo atsakymas (II)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Viktorina 2018 m.</dc:title>
  <dc:creator>Lina Vaitasė</dc:creator>
  <cp:lastModifiedBy>Lina Vaitasė</cp:lastModifiedBy>
  <cp:revision>6</cp:revision>
  <dcterms:created xsi:type="dcterms:W3CDTF">2006-08-16T00:00:00Z</dcterms:created>
  <dcterms:modified xsi:type="dcterms:W3CDTF">2018-05-17T07:41:01Z</dcterms:modified>
</cp:coreProperties>
</file>