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37"/>
  </p:handoutMasterIdLst>
  <p:sldIdLst>
    <p:sldId id="321" r:id="rId2"/>
    <p:sldId id="264" r:id="rId3"/>
    <p:sldId id="265" r:id="rId4"/>
    <p:sldId id="266" r:id="rId5"/>
    <p:sldId id="327" r:id="rId6"/>
    <p:sldId id="328" r:id="rId7"/>
    <p:sldId id="329" r:id="rId8"/>
    <p:sldId id="330" r:id="rId9"/>
    <p:sldId id="331" r:id="rId10"/>
    <p:sldId id="332" r:id="rId11"/>
    <p:sldId id="333" r:id="rId12"/>
    <p:sldId id="334" r:id="rId13"/>
    <p:sldId id="335" r:id="rId14"/>
    <p:sldId id="336" r:id="rId15"/>
    <p:sldId id="337" r:id="rId16"/>
    <p:sldId id="338" r:id="rId17"/>
    <p:sldId id="283" r:id="rId18"/>
    <p:sldId id="284" r:id="rId19"/>
    <p:sldId id="285" r:id="rId20"/>
    <p:sldId id="286" r:id="rId21"/>
    <p:sldId id="287" r:id="rId22"/>
    <p:sldId id="288" r:id="rId23"/>
    <p:sldId id="289" r:id="rId24"/>
    <p:sldId id="274" r:id="rId25"/>
    <p:sldId id="275" r:id="rId26"/>
    <p:sldId id="276" r:id="rId27"/>
    <p:sldId id="301" r:id="rId28"/>
    <p:sldId id="302" r:id="rId29"/>
    <p:sldId id="303" r:id="rId30"/>
    <p:sldId id="304" r:id="rId31"/>
    <p:sldId id="322" r:id="rId32"/>
    <p:sldId id="323" r:id="rId33"/>
    <p:sldId id="324" r:id="rId34"/>
    <p:sldId id="325" r:id="rId35"/>
    <p:sldId id="326"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7" autoAdjust="0"/>
    <p:restoredTop sz="94660"/>
  </p:normalViewPr>
  <p:slideViewPr>
    <p:cSldViewPr>
      <p:cViewPr varScale="1">
        <p:scale>
          <a:sx n="97" d="100"/>
          <a:sy n="97" d="100"/>
        </p:scale>
        <p:origin x="-4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A6C61C-53F0-4201-B756-CF5FA2876E7D}" type="datetimeFigureOut">
              <a:rPr lang="en-US" smtClean="0"/>
              <a:t>5/17/2018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27B8187-862C-4025-9DA5-E45640B78E5A}" type="slidenum">
              <a:rPr lang="en-US" smtClean="0"/>
              <a:t>‹#›</a:t>
            </a:fld>
            <a:endParaRPr lang="en-US"/>
          </a:p>
        </p:txBody>
      </p:sp>
    </p:spTree>
    <p:extLst>
      <p:ext uri="{BB962C8B-B14F-4D97-AF65-F5344CB8AC3E}">
        <p14:creationId xmlns:p14="http://schemas.microsoft.com/office/powerpoint/2010/main" val="2146514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6F15528-21DE-4FAA-801E-634DDDAF4B2B}" type="slidenum">
              <a:rPr lang="en-US" smtClean="0"/>
              <a:pPr/>
              <a:t>‹#›</a:t>
            </a:fld>
            <a:endParaRPr lang="en-US"/>
          </a:p>
        </p:txBody>
      </p:sp>
      <p:pic>
        <p:nvPicPr>
          <p:cNvPr id="9" name="Picture 8" descr="coverBand.png"/>
          <p:cNvPicPr>
            <a:picLocks noChangeAspect="1"/>
          </p:cNvPicPr>
          <p:nvPr/>
        </p:nvPicPr>
        <p:blipFill>
          <a:blip r:embed="rId3"/>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D8BD707-D9CF-40AE-B4C6-C98DA3205C09}" type="datetimeFigureOut">
              <a:rPr lang="en-US" smtClean="0"/>
              <a:pPr/>
              <a:t>5/17/2018</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71600"/>
            <a:ext cx="5715000" cy="3200400"/>
          </a:xfrm>
        </p:spPr>
        <p:txBody>
          <a:bodyPr/>
          <a:lstStyle/>
          <a:p>
            <a:r>
              <a:rPr lang="lt-LT" sz="3600" b="1" dirty="0" smtClean="0"/>
              <a:t>RUMŠIŠKĖS</a:t>
            </a:r>
            <a:br>
              <a:rPr lang="lt-LT" sz="3600" b="1" dirty="0" smtClean="0"/>
            </a:br>
            <a:r>
              <a:rPr lang="lt-LT" sz="3600" b="1" smtClean="0"/>
              <a:t/>
            </a:r>
            <a:br>
              <a:rPr lang="lt-LT" sz="3600" b="1" smtClean="0"/>
            </a:br>
            <a:r>
              <a:rPr lang="lt-LT" sz="3600" b="1" smtClean="0"/>
              <a:t>Viktorina</a:t>
            </a:r>
            <a:r>
              <a:rPr lang="lt-LT" sz="3600" smtClean="0"/>
              <a:t> </a:t>
            </a:r>
            <a:r>
              <a:rPr lang="lt-LT" sz="3600" dirty="0" smtClean="0"/>
              <a:t>2018 m.</a:t>
            </a:r>
            <a:br>
              <a:rPr lang="lt-LT" sz="3600" dirty="0" smtClean="0"/>
            </a:br>
            <a:r>
              <a:rPr lang="lt-LT" sz="3600" dirty="0" smtClean="0"/>
              <a:t/>
            </a:r>
            <a:br>
              <a:rPr lang="lt-LT" sz="3600" dirty="0" smtClean="0"/>
            </a:br>
            <a:r>
              <a:rPr lang="lt-LT" sz="3600" dirty="0" smtClean="0"/>
              <a:t>II dalis</a:t>
            </a:r>
            <a:endParaRPr lang="en-US" sz="3600" dirty="0"/>
          </a:p>
        </p:txBody>
      </p:sp>
    </p:spTree>
    <p:extLst>
      <p:ext uri="{BB962C8B-B14F-4D97-AF65-F5344CB8AC3E}">
        <p14:creationId xmlns:p14="http://schemas.microsoft.com/office/powerpoint/2010/main" val="232486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609101243"/>
              </p:ext>
            </p:extLst>
          </p:nvPr>
        </p:nvGraphicFramePr>
        <p:xfrm>
          <a:off x="2887591" y="1156855"/>
          <a:ext cx="2876550" cy="5418138"/>
        </p:xfrm>
        <a:graphic>
          <a:graphicData uri="http://schemas.openxmlformats.org/presentationml/2006/ole">
            <mc:AlternateContent xmlns:mc="http://schemas.openxmlformats.org/markup-compatibility/2006">
              <mc:Choice xmlns:v="urn:schemas-microsoft-com:vml" Requires="v">
                <p:oleObj spid="_x0000_s8199" name="Acrobat Document" r:id="rId3" imgW="5676840" imgH="8020080" progId="AcroExch.Document.DC">
                  <p:embed/>
                </p:oleObj>
              </mc:Choice>
              <mc:Fallback>
                <p:oleObj name="Acrobat Document" r:id="rId3" imgW="5676840" imgH="8020080" progId="AcroExch.Document.DC">
                  <p:embed/>
                  <p:pic>
                    <p:nvPicPr>
                      <p:cNvPr id="0" name=""/>
                      <p:cNvPicPr/>
                      <p:nvPr/>
                    </p:nvPicPr>
                    <p:blipFill>
                      <a:blip r:embed="rId4"/>
                      <a:stretch>
                        <a:fillRect/>
                      </a:stretch>
                    </p:blipFill>
                    <p:spPr>
                      <a:xfrm>
                        <a:off x="2887591" y="1156855"/>
                        <a:ext cx="2876550" cy="5418138"/>
                      </a:xfrm>
                      <a:prstGeom prst="rect">
                        <a:avLst/>
                      </a:prstGeom>
                    </p:spPr>
                  </p:pic>
                </p:oleObj>
              </mc:Fallback>
            </mc:AlternateContent>
          </a:graphicData>
        </a:graphic>
      </p:graphicFrame>
      <p:pic>
        <p:nvPicPr>
          <p:cNvPr id="6147" name="Picture 3" descr="C:\Users\linva2\Desktop\16 k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44" t="15523" b="11324"/>
          <a:stretch/>
        </p:blipFill>
        <p:spPr bwMode="auto">
          <a:xfrm>
            <a:off x="1747348" y="152400"/>
            <a:ext cx="551710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83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3 klausimas</a:t>
            </a:r>
            <a:endParaRPr lang="lt-LT" dirty="0"/>
          </a:p>
        </p:txBody>
      </p:sp>
      <p:sp>
        <p:nvSpPr>
          <p:cNvPr id="3" name="Subtitle 2"/>
          <p:cNvSpPr>
            <a:spLocks noGrp="1"/>
          </p:cNvSpPr>
          <p:nvPr>
            <p:ph idx="1"/>
          </p:nvPr>
        </p:nvSpPr>
        <p:spPr/>
        <p:txBody>
          <a:bodyPr>
            <a:normAutofit fontScale="85000" lnSpcReduction="20000"/>
          </a:bodyPr>
          <a:lstStyle/>
          <a:p>
            <a:pPr marL="0" indent="0" algn="just">
              <a:buNone/>
            </a:pPr>
            <a:r>
              <a:rPr lang="lt-LT" dirty="0" smtClean="0"/>
              <a:t>Kuris teiginys teisingas?</a:t>
            </a:r>
          </a:p>
          <a:p>
            <a:pPr marL="457200" indent="-457200" algn="just">
              <a:buAutoNum type="arabicPeriod"/>
            </a:pPr>
            <a:r>
              <a:rPr lang="lt-LT" dirty="0" smtClean="0"/>
              <a:t>JAV kasmet dializę pradeda (incidentas) 420 pacientų/1mln gyventojų ir 2013 m. iš viso jų buvo 467000. (Tuo tarpu Lietuvoje šie skaičiai atitinkamai </a:t>
            </a:r>
            <a:r>
              <a:rPr lang="lt-LT" dirty="0" smtClean="0">
                <a:latin typeface="Times New Roman" panose="02020603050405020304" pitchFamily="18" charset="0"/>
                <a:cs typeface="Times New Roman" panose="02020603050405020304" pitchFamily="18" charset="0"/>
              </a:rPr>
              <a:t>apie 100 ir apie 1400)</a:t>
            </a:r>
          </a:p>
          <a:p>
            <a:pPr marL="457200" indent="-457200" algn="just">
              <a:buAutoNum type="arabicPeriod"/>
            </a:pPr>
            <a:r>
              <a:rPr lang="lt-LT" dirty="0" smtClean="0">
                <a:latin typeface="Times New Roman" panose="02020603050405020304" pitchFamily="18" charset="0"/>
                <a:cs typeface="Times New Roman" panose="02020603050405020304" pitchFamily="18" charset="0"/>
              </a:rPr>
              <a:t>JAV 2014 m. galutinės inkstų nepakankamumo stadijos pacientų gydymui išleido 33 </a:t>
            </a:r>
            <a:r>
              <a:rPr lang="lt-LT" dirty="0" err="1" smtClean="0">
                <a:latin typeface="Times New Roman" panose="02020603050405020304" pitchFamily="18" charset="0"/>
                <a:cs typeface="Times New Roman" panose="02020603050405020304" pitchFamily="18" charset="0"/>
              </a:rPr>
              <a:t>mlrd</a:t>
            </a:r>
            <a:r>
              <a:rPr lang="lt-LT" dirty="0" smtClean="0">
                <a:latin typeface="Times New Roman" panose="02020603050405020304" pitchFamily="18" charset="0"/>
                <a:cs typeface="Times New Roman" panose="02020603050405020304" pitchFamily="18" charset="0"/>
              </a:rPr>
              <a:t> dolerių.</a:t>
            </a:r>
          </a:p>
          <a:p>
            <a:pPr marL="457200" indent="-457200" algn="just">
              <a:buAutoNum type="arabicPeriod"/>
            </a:pPr>
            <a:r>
              <a:rPr lang="lt-LT" dirty="0" smtClean="0">
                <a:latin typeface="Times New Roman" panose="02020603050405020304" pitchFamily="18" charset="0"/>
                <a:cs typeface="Times New Roman" panose="02020603050405020304" pitchFamily="18" charset="0"/>
              </a:rPr>
              <a:t>Už vieną hemodializės seansą 2017 m. JAV buvo mokama 231,55 dolerio (procedūra + tyrimai + vaistai), o </a:t>
            </a:r>
            <a:r>
              <a:rPr lang="lt-LT" dirty="0" err="1" smtClean="0">
                <a:latin typeface="Times New Roman" panose="02020603050405020304" pitchFamily="18" charset="0"/>
                <a:cs typeface="Times New Roman" panose="02020603050405020304" pitchFamily="18" charset="0"/>
              </a:rPr>
              <a:t>nefrologui</a:t>
            </a:r>
            <a:r>
              <a:rPr lang="lt-LT" dirty="0" smtClean="0">
                <a:latin typeface="Times New Roman" panose="02020603050405020304" pitchFamily="18" charset="0"/>
                <a:cs typeface="Times New Roman" panose="02020603050405020304" pitchFamily="18" charset="0"/>
              </a:rPr>
              <a:t> už vieno paciento konsultaciją (</a:t>
            </a:r>
            <a:r>
              <a:rPr lang="lt-LT" dirty="0" err="1" smtClean="0">
                <a:latin typeface="Times New Roman" panose="02020603050405020304" pitchFamily="18" charset="0"/>
                <a:cs typeface="Times New Roman" panose="02020603050405020304" pitchFamily="18" charset="0"/>
              </a:rPr>
              <a:t>face</a:t>
            </a:r>
            <a:r>
              <a:rPr lang="lt-LT" dirty="0" smtClean="0">
                <a:latin typeface="Times New Roman" panose="02020603050405020304" pitchFamily="18" charset="0"/>
                <a:cs typeface="Times New Roman" panose="02020603050405020304" pitchFamily="18" charset="0"/>
              </a:rPr>
              <a:t> - to – </a:t>
            </a:r>
            <a:r>
              <a:rPr lang="lt-LT" dirty="0" err="1" smtClean="0">
                <a:latin typeface="Times New Roman" panose="02020603050405020304" pitchFamily="18" charset="0"/>
                <a:cs typeface="Times New Roman" panose="02020603050405020304" pitchFamily="18" charset="0"/>
              </a:rPr>
              <a:t>face</a:t>
            </a:r>
            <a:r>
              <a:rPr lang="lt-LT" dirty="0" smtClean="0">
                <a:latin typeface="Times New Roman" panose="02020603050405020304" pitchFamily="18" charset="0"/>
                <a:cs typeface="Times New Roman" panose="02020603050405020304" pitchFamily="18" charset="0"/>
              </a:rPr>
              <a:t>) per mėnesį buvo mokama 185 – 287 dolerio.</a:t>
            </a:r>
          </a:p>
          <a:p>
            <a:pPr marL="457200" indent="-457200" algn="just">
              <a:buAutoNum type="arabicPeriod"/>
            </a:pPr>
            <a:r>
              <a:rPr lang="lt-LT" dirty="0" smtClean="0">
                <a:latin typeface="Times New Roman" panose="02020603050405020304" pitchFamily="18" charset="0"/>
                <a:cs typeface="Times New Roman" panose="02020603050405020304" pitchFamily="18" charset="0"/>
              </a:rPr>
              <a:t>JAV </a:t>
            </a:r>
            <a:r>
              <a:rPr lang="lt-LT" dirty="0" err="1" smtClean="0">
                <a:latin typeface="Times New Roman" panose="02020603050405020304" pitchFamily="18" charset="0"/>
                <a:cs typeface="Times New Roman" panose="02020603050405020304" pitchFamily="18" charset="0"/>
              </a:rPr>
              <a:t>dializuojamų</a:t>
            </a:r>
            <a:r>
              <a:rPr lang="lt-LT" dirty="0" smtClean="0">
                <a:latin typeface="Times New Roman" panose="02020603050405020304" pitchFamily="18" charset="0"/>
                <a:cs typeface="Times New Roman" panose="02020603050405020304" pitchFamily="18" charset="0"/>
              </a:rPr>
              <a:t> pacientų </a:t>
            </a:r>
            <a:r>
              <a:rPr lang="lt-LT" dirty="0" err="1" smtClean="0">
                <a:latin typeface="Times New Roman" panose="02020603050405020304" pitchFamily="18" charset="0"/>
                <a:cs typeface="Times New Roman" panose="02020603050405020304" pitchFamily="18" charset="0"/>
              </a:rPr>
              <a:t>hospitalizacijų</a:t>
            </a:r>
            <a:r>
              <a:rPr lang="lt-LT" dirty="0" smtClean="0">
                <a:latin typeface="Times New Roman" panose="02020603050405020304" pitchFamily="18" charset="0"/>
                <a:cs typeface="Times New Roman" panose="02020603050405020304" pitchFamily="18" charset="0"/>
              </a:rPr>
              <a:t> skaičius (100 pacientų – metų) sumažėjo dėl širdies – kraujagyslių patologijos, bet padidėjo dėl infekcijų.</a:t>
            </a:r>
          </a:p>
          <a:p>
            <a:pPr marL="457200" indent="-457200" algn="just">
              <a:buAutoNum type="arabicPeriod"/>
            </a:pPr>
            <a:r>
              <a:rPr lang="lt-LT" dirty="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PD pacientui/ per metus 14.000 USD </a:t>
            </a:r>
            <a:r>
              <a:rPr lang="lt-LT" dirty="0" err="1" smtClean="0">
                <a:latin typeface="Times New Roman" panose="02020603050405020304" pitchFamily="18" charset="0"/>
                <a:cs typeface="Times New Roman" panose="02020603050405020304" pitchFamily="18" charset="0"/>
              </a:rPr>
              <a:t>pigenė</a:t>
            </a:r>
            <a:r>
              <a:rPr lang="lt-LT" dirty="0" smtClean="0">
                <a:latin typeface="Times New Roman" panose="02020603050405020304" pitchFamily="18" charset="0"/>
                <a:cs typeface="Times New Roman" panose="02020603050405020304" pitchFamily="18" charset="0"/>
              </a:rPr>
              <a:t> nei HD (JAV)</a:t>
            </a:r>
            <a:endParaRPr lang="lt-LT" dirty="0"/>
          </a:p>
        </p:txBody>
      </p:sp>
    </p:spTree>
    <p:extLst>
      <p:ext uri="{BB962C8B-B14F-4D97-AF65-F5344CB8AC3E}">
        <p14:creationId xmlns:p14="http://schemas.microsoft.com/office/powerpoint/2010/main" val="72575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3 klausimo atsakymai</a:t>
            </a:r>
            <a:endParaRPr lang="lt-LT" dirty="0"/>
          </a:p>
        </p:txBody>
      </p:sp>
      <p:sp>
        <p:nvSpPr>
          <p:cNvPr id="3" name="Content Placeholder 2"/>
          <p:cNvSpPr>
            <a:spLocks noGrp="1"/>
          </p:cNvSpPr>
          <p:nvPr>
            <p:ph idx="1"/>
          </p:nvPr>
        </p:nvSpPr>
        <p:spPr/>
        <p:txBody>
          <a:bodyPr/>
          <a:lstStyle/>
          <a:p>
            <a:pPr marL="0" indent="0" algn="just">
              <a:buNone/>
            </a:pPr>
            <a:r>
              <a:rPr lang="lt-LT" dirty="0" smtClean="0"/>
              <a:t>Visi teiginiai teisingi.</a:t>
            </a:r>
          </a:p>
          <a:p>
            <a:pPr marL="0" indent="0" algn="just">
              <a:buNone/>
            </a:pPr>
            <a:r>
              <a:rPr lang="lt-LT" u="sng" dirty="0" smtClean="0"/>
              <a:t>Šaltiniai</a:t>
            </a:r>
            <a:r>
              <a:rPr lang="lt-LT" dirty="0" smtClean="0"/>
              <a:t>: </a:t>
            </a:r>
          </a:p>
          <a:p>
            <a:pPr algn="just"/>
            <a:r>
              <a:rPr lang="lt-LT" dirty="0" smtClean="0"/>
              <a:t> J.B. </a:t>
            </a:r>
            <a:r>
              <a:rPr lang="lt-LT" dirty="0" err="1" smtClean="0"/>
              <a:t>Wetmore</a:t>
            </a:r>
            <a:r>
              <a:rPr lang="lt-LT" dirty="0" smtClean="0"/>
              <a:t> et </a:t>
            </a:r>
            <a:r>
              <a:rPr lang="lt-LT" dirty="0" err="1" smtClean="0"/>
              <a:t>oth</a:t>
            </a:r>
            <a:r>
              <a:rPr lang="lt-LT" dirty="0" smtClean="0"/>
              <a:t>. AJKD, </a:t>
            </a:r>
            <a:r>
              <a:rPr lang="lt-LT" dirty="0" err="1" smtClean="0"/>
              <a:t>January</a:t>
            </a:r>
            <a:r>
              <a:rPr lang="lt-LT" dirty="0" smtClean="0"/>
              <a:t> 2018, </a:t>
            </a:r>
            <a:r>
              <a:rPr lang="lt-LT" dirty="0" err="1" smtClean="0"/>
              <a:t>vol</a:t>
            </a:r>
            <a:r>
              <a:rPr lang="lt-LT" dirty="0" smtClean="0"/>
              <a:t>. 71, No1, 123 – 132</a:t>
            </a:r>
          </a:p>
          <a:p>
            <a:pPr algn="just"/>
            <a:r>
              <a:rPr lang="lt-LT" dirty="0" smtClean="0"/>
              <a:t>J.S. </a:t>
            </a:r>
            <a:r>
              <a:rPr lang="lt-LT" dirty="0" err="1" smtClean="0"/>
              <a:t>Berns</a:t>
            </a:r>
            <a:r>
              <a:rPr lang="lt-LT" dirty="0" smtClean="0"/>
              <a:t> et </a:t>
            </a:r>
            <a:r>
              <a:rPr lang="lt-LT" dirty="0" err="1" smtClean="0"/>
              <a:t>oth</a:t>
            </a:r>
            <a:r>
              <a:rPr lang="lt-LT" dirty="0" smtClean="0"/>
              <a:t>., ten pat, 133 - 137</a:t>
            </a:r>
            <a:endParaRPr lang="lt-LT" dirty="0"/>
          </a:p>
        </p:txBody>
      </p:sp>
    </p:spTree>
    <p:extLst>
      <p:ext uri="{BB962C8B-B14F-4D97-AF65-F5344CB8AC3E}">
        <p14:creationId xmlns:p14="http://schemas.microsoft.com/office/powerpoint/2010/main" val="267334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dirty="0"/>
          </a:p>
        </p:txBody>
      </p:sp>
      <p:graphicFrame>
        <p:nvGraphicFramePr>
          <p:cNvPr id="4" name="Object 3"/>
          <p:cNvGraphicFramePr>
            <a:graphicFrameLocks noChangeAspect="1"/>
          </p:cNvGraphicFramePr>
          <p:nvPr>
            <p:extLst>
              <p:ext uri="{D42A27DB-BD31-4B8C-83A1-F6EECF244321}">
                <p14:modId xmlns:p14="http://schemas.microsoft.com/office/powerpoint/2010/main" val="998492604"/>
              </p:ext>
            </p:extLst>
          </p:nvPr>
        </p:nvGraphicFramePr>
        <p:xfrm>
          <a:off x="2895600" y="1143000"/>
          <a:ext cx="2876550" cy="5418137"/>
        </p:xfrm>
        <a:graphic>
          <a:graphicData uri="http://schemas.openxmlformats.org/presentationml/2006/ole">
            <mc:AlternateContent xmlns:mc="http://schemas.openxmlformats.org/markup-compatibility/2006">
              <mc:Choice xmlns:v="urn:schemas-microsoft-com:vml" Requires="v">
                <p:oleObj spid="_x0000_s9221" name="Acrobat Document" r:id="rId3" imgW="5676840" imgH="8020080" progId="AcroExch.Document.DC">
                  <p:embed/>
                </p:oleObj>
              </mc:Choice>
              <mc:Fallback>
                <p:oleObj name="Acrobat Document" r:id="rId3" imgW="5676840" imgH="8020080" progId="AcroExch.Document.DC">
                  <p:embed/>
                  <p:pic>
                    <p:nvPicPr>
                      <p:cNvPr id="0" name=""/>
                      <p:cNvPicPr/>
                      <p:nvPr/>
                    </p:nvPicPr>
                    <p:blipFill>
                      <a:blip r:embed="rId4"/>
                      <a:stretch>
                        <a:fillRect/>
                      </a:stretch>
                    </p:blipFill>
                    <p:spPr>
                      <a:xfrm>
                        <a:off x="2895600" y="1143000"/>
                        <a:ext cx="2876550" cy="5418137"/>
                      </a:xfrm>
                      <a:prstGeom prst="rect">
                        <a:avLst/>
                      </a:prstGeom>
                    </p:spPr>
                  </p:pic>
                </p:oleObj>
              </mc:Fallback>
            </mc:AlternateContent>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04800" y="1447800"/>
            <a:ext cx="871335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33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098479"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31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58" y="1905000"/>
            <a:ext cx="8758879"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39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 y="1722268"/>
            <a:ext cx="8707215"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60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8600"/>
            <a:ext cx="6858000" cy="987174"/>
          </a:xfrm>
        </p:spPr>
        <p:txBody>
          <a:bodyPr/>
          <a:lstStyle/>
          <a:p>
            <a:r>
              <a:rPr lang="lt-LT" sz="3600" dirty="0" smtClean="0"/>
              <a:t>4 klausimas</a:t>
            </a:r>
            <a:endParaRPr lang="lt-LT" sz="3600" dirty="0"/>
          </a:p>
        </p:txBody>
      </p:sp>
      <p:sp>
        <p:nvSpPr>
          <p:cNvPr id="3" name="Subtitle 2"/>
          <p:cNvSpPr>
            <a:spLocks noGrp="1"/>
          </p:cNvSpPr>
          <p:nvPr>
            <p:ph type="subTitle" idx="1"/>
          </p:nvPr>
        </p:nvSpPr>
        <p:spPr>
          <a:xfrm>
            <a:off x="533400" y="1524000"/>
            <a:ext cx="8382000" cy="4648200"/>
          </a:xfrm>
        </p:spPr>
        <p:txBody>
          <a:bodyPr>
            <a:normAutofit/>
          </a:bodyPr>
          <a:lstStyle/>
          <a:p>
            <a:pPr algn="just"/>
            <a:r>
              <a:rPr lang="lt-LT" dirty="0" smtClean="0">
                <a:solidFill>
                  <a:schemeClr val="tx1"/>
                </a:solidFill>
              </a:rPr>
              <a:t>   </a:t>
            </a:r>
            <a:r>
              <a:rPr lang="lt-LT" sz="2400" dirty="0">
                <a:solidFill>
                  <a:schemeClr val="tx1">
                    <a:lumMod val="75000"/>
                    <a:lumOff val="25000"/>
                  </a:schemeClr>
                </a:solidFill>
              </a:rPr>
              <a:t>Jeigu labai </a:t>
            </a:r>
            <a:r>
              <a:rPr lang="lt-LT" sz="2400" dirty="0" err="1">
                <a:solidFill>
                  <a:schemeClr val="tx1">
                    <a:lumMod val="75000"/>
                    <a:lumOff val="25000"/>
                  </a:schemeClr>
                </a:solidFill>
              </a:rPr>
              <a:t>sensitizuotam</a:t>
            </a:r>
            <a:r>
              <a:rPr lang="lt-LT" sz="2400" dirty="0">
                <a:solidFill>
                  <a:schemeClr val="tx1">
                    <a:lumMod val="75000"/>
                    <a:lumOff val="25000"/>
                  </a:schemeClr>
                </a:solidFill>
              </a:rPr>
              <a:t> recipientui, kuriam pastoviai yra teigiama kryžminė reakcija su donorų antigenais sugalvotume kartu su inkstu persodinti dalį donoro kepenų?</a:t>
            </a:r>
          </a:p>
          <a:p>
            <a:pPr marL="457200" indent="-457200" algn="just">
              <a:buFont typeface="+mj-lt"/>
              <a:buAutoNum type="arabicPeriod"/>
            </a:pPr>
            <a:r>
              <a:rPr lang="lt-LT" sz="2400" dirty="0">
                <a:solidFill>
                  <a:schemeClr val="tx1">
                    <a:lumMod val="75000"/>
                    <a:lumOff val="25000"/>
                  </a:schemeClr>
                </a:solidFill>
              </a:rPr>
              <a:t>Sumažėtų transplantuoto inksto atmetimo reakcijos grėsmė.</a:t>
            </a:r>
          </a:p>
          <a:p>
            <a:pPr marL="457200" indent="-457200" algn="just">
              <a:buFont typeface="+mj-lt"/>
              <a:buAutoNum type="arabicPeriod"/>
            </a:pPr>
            <a:r>
              <a:rPr lang="lt-LT" sz="2400" dirty="0">
                <a:solidFill>
                  <a:schemeClr val="tx1">
                    <a:lumMod val="75000"/>
                    <a:lumOff val="25000"/>
                  </a:schemeClr>
                </a:solidFill>
              </a:rPr>
              <a:t>Tokie eksperimentai yra per daug pavojingi.</a:t>
            </a:r>
          </a:p>
          <a:p>
            <a:pPr marL="457200" indent="-457200" algn="just">
              <a:buFont typeface="+mj-lt"/>
              <a:buAutoNum type="arabicPeriod"/>
            </a:pPr>
            <a:r>
              <a:rPr lang="lt-LT" sz="2400" dirty="0">
                <a:solidFill>
                  <a:schemeClr val="tx1">
                    <a:lumMod val="75000"/>
                    <a:lumOff val="25000"/>
                  </a:schemeClr>
                </a:solidFill>
              </a:rPr>
              <a:t>Reikia labai tvirtų recipientų, kad atlaikytų tokią operaciją.</a:t>
            </a:r>
          </a:p>
          <a:p>
            <a:pPr marL="457200" indent="-457200" algn="just">
              <a:buFont typeface="+mj-lt"/>
              <a:buAutoNum type="arabicPeriod"/>
            </a:pPr>
            <a:r>
              <a:rPr lang="lt-LT" sz="2400" dirty="0">
                <a:solidFill>
                  <a:schemeClr val="tx1">
                    <a:lumMod val="75000"/>
                    <a:lumOff val="25000"/>
                  </a:schemeClr>
                </a:solidFill>
              </a:rPr>
              <a:t>Teoriškai įdomu, bet transplantuoti inkstą esant teigiamai kryžminei reakcijai</a:t>
            </a:r>
            <a:r>
              <a:rPr lang="lt-LT" sz="2400" dirty="0" smtClean="0">
                <a:solidFill>
                  <a:schemeClr val="tx1"/>
                </a:solidFill>
              </a:rPr>
              <a:t>?</a:t>
            </a:r>
            <a:endParaRPr lang="lt-LT" sz="2400" dirty="0">
              <a:solidFill>
                <a:schemeClr val="tx1"/>
              </a:solidFill>
            </a:endParaRPr>
          </a:p>
        </p:txBody>
      </p:sp>
    </p:spTree>
    <p:extLst>
      <p:ext uri="{BB962C8B-B14F-4D97-AF65-F5344CB8AC3E}">
        <p14:creationId xmlns:p14="http://schemas.microsoft.com/office/powerpoint/2010/main" val="277279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87437"/>
          </a:xfrm>
        </p:spPr>
        <p:txBody>
          <a:bodyPr>
            <a:normAutofit/>
          </a:bodyPr>
          <a:lstStyle/>
          <a:p>
            <a:pPr algn="ctr"/>
            <a:r>
              <a:rPr lang="lt-LT" sz="3600" dirty="0" smtClean="0"/>
              <a:t>4 klausimo atsakymas</a:t>
            </a:r>
            <a:endParaRPr lang="lt-LT" sz="3600" dirty="0"/>
          </a:p>
        </p:txBody>
      </p:sp>
      <p:sp>
        <p:nvSpPr>
          <p:cNvPr id="3" name="Content Placeholder 2"/>
          <p:cNvSpPr>
            <a:spLocks noGrp="1"/>
          </p:cNvSpPr>
          <p:nvPr>
            <p:ph idx="1"/>
          </p:nvPr>
        </p:nvSpPr>
        <p:spPr>
          <a:xfrm>
            <a:off x="762000" y="1752600"/>
            <a:ext cx="7924800" cy="4495800"/>
          </a:xfrm>
        </p:spPr>
        <p:txBody>
          <a:bodyPr>
            <a:normAutofit fontScale="77500" lnSpcReduction="20000"/>
          </a:bodyPr>
          <a:lstStyle/>
          <a:p>
            <a:pPr marL="0" indent="0" algn="just">
              <a:buNone/>
            </a:pPr>
            <a:r>
              <a:rPr lang="lt-LT" dirty="0" smtClean="0"/>
              <a:t>7 HD pacientai su dideliais a/k kiekiais ir teigiama kryžmine reakcija su donoru, buvo transplantuotos kairiosios kepenų skiltys ir dešinieji donorų (6 mirusių, 1 gyvo) inkstai.</a:t>
            </a:r>
          </a:p>
          <a:p>
            <a:pPr marL="0" indent="0" algn="just">
              <a:buNone/>
            </a:pPr>
            <a:r>
              <a:rPr lang="lt-LT" dirty="0" smtClean="0"/>
              <a:t>5 iš 7 inkstai veikė iš karto ir veikia 24 – 60 mėn., antikūniai išnyko, prijungus kepenų skiltis ir nebeatsirado.</a:t>
            </a:r>
          </a:p>
          <a:p>
            <a:pPr marL="0" indent="0" algn="just">
              <a:buNone/>
            </a:pPr>
            <a:r>
              <a:rPr lang="lt-LT" dirty="0" smtClean="0"/>
              <a:t>Vienas inkstas neveikė iš karto (pacientas po 5 transplantacijų), kitam veikė, bet antrą dieną prasidėjo atmetimas.</a:t>
            </a:r>
          </a:p>
          <a:p>
            <a:pPr marL="0" indent="0" algn="just">
              <a:buNone/>
            </a:pPr>
            <a:r>
              <a:rPr lang="lt-LT" dirty="0" smtClean="0"/>
              <a:t>Kodėl kepenys „saugo“ inkstus – neaišku. Vienas aiškinimas – kepenų kraujagyslių didelis </a:t>
            </a:r>
            <a:r>
              <a:rPr lang="lt-LT" dirty="0" err="1" smtClean="0"/>
              <a:t>endotelio</a:t>
            </a:r>
            <a:r>
              <a:rPr lang="lt-LT" dirty="0" smtClean="0"/>
              <a:t> paviršius „sugeria“ donoro specifinius antikūnus.</a:t>
            </a:r>
          </a:p>
          <a:p>
            <a:pPr marL="0" indent="0" algn="just">
              <a:buNone/>
            </a:pPr>
            <a:r>
              <a:rPr lang="lt-LT" dirty="0" smtClean="0"/>
              <a:t>Kita versija – juos „sugeria“ kepenų neparenchiminės ląstelės.</a:t>
            </a:r>
          </a:p>
          <a:p>
            <a:pPr marL="0" indent="0" algn="just">
              <a:buNone/>
            </a:pPr>
            <a:r>
              <a:rPr lang="lt-LT" b="1" dirty="0" smtClean="0"/>
              <a:t>Teisingas atsakymas  - 1</a:t>
            </a:r>
            <a:r>
              <a:rPr lang="lt-LT" dirty="0" smtClean="0"/>
              <a:t>, nors ir kiti nekvaili.</a:t>
            </a:r>
            <a:endParaRPr lang="lt-LT" b="1" dirty="0" smtClean="0"/>
          </a:p>
          <a:p>
            <a:pPr marL="0" indent="0" algn="just">
              <a:buNone/>
            </a:pPr>
            <a:r>
              <a:rPr lang="lt-LT" i="1" dirty="0" smtClean="0"/>
              <a:t>Šaltinis: M. </a:t>
            </a:r>
            <a:r>
              <a:rPr lang="lt-LT" i="1" dirty="0" err="1" smtClean="0"/>
              <a:t>Olansson</a:t>
            </a:r>
            <a:r>
              <a:rPr lang="lt-LT" i="1" dirty="0" smtClean="0"/>
              <a:t>, L. </a:t>
            </a:r>
            <a:r>
              <a:rPr lang="lt-LT" i="1" dirty="0" err="1" smtClean="0"/>
              <a:t>Mjörustedt</a:t>
            </a:r>
            <a:r>
              <a:rPr lang="lt-LT" i="1" dirty="0" smtClean="0"/>
              <a:t>, G. </a:t>
            </a:r>
            <a:r>
              <a:rPr lang="lt-LT" i="1" dirty="0" err="1" smtClean="0"/>
              <a:t>Norden</a:t>
            </a:r>
            <a:r>
              <a:rPr lang="lt-LT" i="1" dirty="0" smtClean="0"/>
              <a:t>, </a:t>
            </a:r>
            <a:r>
              <a:rPr lang="lt-LT" i="1" dirty="0" err="1" smtClean="0"/>
              <a:t>L.Rydberg</a:t>
            </a:r>
            <a:r>
              <a:rPr lang="lt-LT" i="1" dirty="0" smtClean="0"/>
              <a:t>, </a:t>
            </a:r>
            <a:r>
              <a:rPr lang="lt-LT" i="1" dirty="0" err="1" smtClean="0"/>
              <a:t>J.Mölne</a:t>
            </a:r>
            <a:r>
              <a:rPr lang="lt-LT" i="1" dirty="0" smtClean="0"/>
              <a:t>, L. </a:t>
            </a:r>
            <a:r>
              <a:rPr lang="lt-LT" i="1" dirty="0" err="1" smtClean="0"/>
              <a:t>Bäckman</a:t>
            </a:r>
            <a:r>
              <a:rPr lang="lt-LT" i="1" dirty="0" smtClean="0"/>
              <a:t>, S. </a:t>
            </a:r>
            <a:r>
              <a:rPr lang="lt-LT" i="1" dirty="0" err="1" smtClean="0"/>
              <a:t>Fridman</a:t>
            </a:r>
            <a:endParaRPr lang="lt-LT" i="1" dirty="0" smtClean="0"/>
          </a:p>
          <a:p>
            <a:pPr marL="0" indent="0" algn="just">
              <a:buNone/>
            </a:pPr>
            <a:r>
              <a:rPr lang="lt-LT" i="1" dirty="0" smtClean="0"/>
              <a:t>Successful combined partial anxiliary Liver and Kidney transplantation in highly sensitized cross – match positive recipients.</a:t>
            </a:r>
          </a:p>
          <a:p>
            <a:pPr marL="0" indent="0" algn="just">
              <a:buNone/>
            </a:pPr>
            <a:r>
              <a:rPr lang="lt-LT" i="1" dirty="0" smtClean="0"/>
              <a:t>Am J. </a:t>
            </a:r>
            <a:r>
              <a:rPr lang="lt-LT" i="1" dirty="0" err="1" smtClean="0"/>
              <a:t>Transplantation</a:t>
            </a:r>
            <a:r>
              <a:rPr lang="lt-LT" i="1" dirty="0" smtClean="0"/>
              <a:t>. 2007, 7 : 130 – 136.</a:t>
            </a:r>
            <a:endParaRPr lang="lt-LT" i="1" dirty="0"/>
          </a:p>
        </p:txBody>
      </p:sp>
    </p:spTree>
    <p:extLst>
      <p:ext uri="{BB962C8B-B14F-4D97-AF65-F5344CB8AC3E}">
        <p14:creationId xmlns:p14="http://schemas.microsoft.com/office/powerpoint/2010/main" val="100536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3600" dirty="0" smtClean="0"/>
              <a:t>5 klausimas</a:t>
            </a:r>
            <a:endParaRPr lang="lt-LT" sz="360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lt-LT" dirty="0" smtClean="0"/>
              <a:t>Daliai pacientų po inksto transplantacijos gali išsivystyti cukrinis diabetas (NODAT – New Onset Diabetes After Transplantation).</a:t>
            </a:r>
          </a:p>
          <a:p>
            <a:pPr marL="0" indent="0" algn="just">
              <a:buNone/>
            </a:pPr>
            <a:r>
              <a:rPr lang="lt-LT" dirty="0" smtClean="0"/>
              <a:t>Kurie iš atsakymų yra teisingi?</a:t>
            </a:r>
          </a:p>
          <a:p>
            <a:pPr marL="514350" indent="-514350" algn="just">
              <a:buAutoNum type="arabicPeriod"/>
            </a:pPr>
            <a:r>
              <a:rPr lang="lt-LT" dirty="0" smtClean="0"/>
              <a:t>Viršsvoris ir nutukimas prieš transplantaciją yra NODAT  rizikos veiksniai.</a:t>
            </a:r>
          </a:p>
          <a:p>
            <a:pPr marL="514350" indent="-514350" algn="just">
              <a:buAutoNum type="arabicPeriod"/>
            </a:pPr>
            <a:r>
              <a:rPr lang="lt-LT" dirty="0" smtClean="0"/>
              <a:t>CMV infekcija po transplantacijos yra NODAT rizikos veiksnys.</a:t>
            </a:r>
          </a:p>
          <a:p>
            <a:pPr marL="514350" indent="-514350" algn="just">
              <a:buAutoNum type="arabicPeriod"/>
            </a:pPr>
            <a:r>
              <a:rPr lang="lt-LT" dirty="0" smtClean="0"/>
              <a:t>Sirolimo ir takrolimo potransplantacinė imunosupresija labiausiai didina NODAT riziką, palyginus su kitomis imunosupresantų kombinacijomis.</a:t>
            </a:r>
          </a:p>
          <a:p>
            <a:pPr marL="514350" indent="-514350" algn="just">
              <a:buAutoNum type="arabicPeriod"/>
            </a:pPr>
            <a:r>
              <a:rPr lang="lt-LT" dirty="0" smtClean="0"/>
              <a:t>Kortikosteroidai (išrašant po transplantacijos) nedidina NODAT rizikos.</a:t>
            </a:r>
          </a:p>
          <a:p>
            <a:pPr marL="514350" indent="-514350" algn="just">
              <a:buAutoNum type="arabicPeriod"/>
            </a:pPr>
            <a:r>
              <a:rPr lang="lt-LT" dirty="0" smtClean="0"/>
              <a:t>Recipientams su HCV+ po transplantacijos NODAT rizika didesnė.</a:t>
            </a:r>
          </a:p>
          <a:p>
            <a:pPr marL="514350" indent="-514350">
              <a:buAutoNum type="arabicPeriod"/>
            </a:pPr>
            <a:endParaRPr lang="lt-LT" dirty="0"/>
          </a:p>
        </p:txBody>
      </p:sp>
    </p:spTree>
    <p:extLst>
      <p:ext uri="{BB962C8B-B14F-4D97-AF65-F5344CB8AC3E}">
        <p14:creationId xmlns:p14="http://schemas.microsoft.com/office/powerpoint/2010/main" val="118748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
            </a:r>
            <a:br>
              <a:rPr lang="lt-LT" dirty="0" smtClean="0"/>
            </a:br>
            <a:r>
              <a:rPr lang="lt-LT" dirty="0"/>
              <a:t/>
            </a:r>
            <a:br>
              <a:rPr lang="lt-LT" dirty="0"/>
            </a:br>
            <a:r>
              <a:rPr lang="lt-LT" dirty="0" smtClean="0"/>
              <a:t/>
            </a:r>
            <a:br>
              <a:rPr lang="lt-LT" dirty="0" smtClean="0"/>
            </a:br>
            <a:r>
              <a:rPr lang="lt-LT" sz="4000" dirty="0" smtClean="0"/>
              <a:t>1 klausimas</a:t>
            </a:r>
            <a:br>
              <a:rPr lang="lt-LT" sz="4000" dirty="0" smtClean="0"/>
            </a:br>
            <a:r>
              <a:rPr lang="lt-LT" dirty="0"/>
              <a:t/>
            </a:r>
            <a:br>
              <a:rPr lang="lt-LT" dirty="0"/>
            </a:br>
            <a:r>
              <a:rPr lang="lt-LT" dirty="0" smtClean="0"/>
              <a:t/>
            </a:r>
            <a:br>
              <a:rPr lang="lt-LT" dirty="0" smtClean="0"/>
            </a:br>
            <a:r>
              <a:rPr lang="lt-LT" dirty="0"/>
              <a:t/>
            </a:r>
            <a:br>
              <a:rPr lang="lt-LT" dirty="0"/>
            </a:br>
            <a:endParaRPr lang="en-US" dirty="0"/>
          </a:p>
        </p:txBody>
      </p:sp>
      <p:sp>
        <p:nvSpPr>
          <p:cNvPr id="3" name="Content Placeholder 2"/>
          <p:cNvSpPr>
            <a:spLocks noGrp="1"/>
          </p:cNvSpPr>
          <p:nvPr>
            <p:ph idx="1"/>
          </p:nvPr>
        </p:nvSpPr>
        <p:spPr>
          <a:xfrm>
            <a:off x="457200" y="1219202"/>
            <a:ext cx="8229600" cy="4906963"/>
          </a:xfrm>
        </p:spPr>
        <p:txBody>
          <a:bodyPr>
            <a:normAutofit/>
          </a:bodyPr>
          <a:lstStyle/>
          <a:p>
            <a:pPr marL="0" indent="0" algn="just">
              <a:buNone/>
            </a:pPr>
            <a:r>
              <a:rPr lang="lt-LT" dirty="0" smtClean="0"/>
              <a:t>Kanadoje stebėjo 600 pacientų, gydomų </a:t>
            </a:r>
            <a:r>
              <a:rPr lang="lt-LT" u="sng" dirty="0" smtClean="0"/>
              <a:t>įprastine</a:t>
            </a:r>
            <a:r>
              <a:rPr lang="lt-LT" dirty="0" smtClean="0"/>
              <a:t> namų hemodialize (3-6 val. po 2-4 kartus per savaitę), 202 pacientus </a:t>
            </a:r>
            <a:r>
              <a:rPr lang="lt-LT" u="sng" dirty="0" smtClean="0"/>
              <a:t>su trumpa kasdienine </a:t>
            </a:r>
            <a:r>
              <a:rPr lang="lt-LT" dirty="0" smtClean="0"/>
              <a:t>namų hemodialize (2-3 val. po 5 kartus per savaitę) ir 508 pacientus gydomus </a:t>
            </a:r>
            <a:r>
              <a:rPr lang="lt-LT" u="sng" dirty="0" smtClean="0"/>
              <a:t>naktine</a:t>
            </a:r>
            <a:r>
              <a:rPr lang="lt-LT" dirty="0" smtClean="0"/>
              <a:t> namų hemodialize (6-8 val. po 5 kartus per savaitę)</a:t>
            </a:r>
          </a:p>
          <a:p>
            <a:pPr marL="0" indent="0" algn="just">
              <a:buNone/>
            </a:pPr>
            <a:r>
              <a:rPr lang="lt-LT" dirty="0" smtClean="0"/>
              <a:t>Kaip Jūs manote, kurios grupės pacientų išgyvenamumas buvo geresnis?</a:t>
            </a:r>
          </a:p>
          <a:p>
            <a:pPr marL="514350" indent="-514350" algn="just">
              <a:buFont typeface="+mj-lt"/>
              <a:buAutoNum type="arabicPeriod"/>
            </a:pPr>
            <a:r>
              <a:rPr lang="lt-LT" dirty="0" smtClean="0"/>
              <a:t>Įprastinės namų HD</a:t>
            </a:r>
          </a:p>
          <a:p>
            <a:pPr marL="514350" indent="-514350" algn="just">
              <a:buFont typeface="+mj-lt"/>
              <a:buAutoNum type="arabicPeriod"/>
            </a:pPr>
            <a:r>
              <a:rPr lang="lt-LT" dirty="0" smtClean="0"/>
              <a:t>Trumpos kasdieninės namų HD</a:t>
            </a:r>
          </a:p>
          <a:p>
            <a:pPr marL="514350" indent="-514350" algn="just">
              <a:buFont typeface="+mj-lt"/>
              <a:buAutoNum type="arabicPeriod"/>
            </a:pPr>
            <a:r>
              <a:rPr lang="lt-LT" dirty="0" smtClean="0"/>
              <a:t>Naktinės namų HD</a:t>
            </a:r>
          </a:p>
          <a:p>
            <a:pPr marL="514350" indent="-514350" algn="just">
              <a:buFont typeface="+mj-lt"/>
              <a:buAutoNum type="arabicPeriod"/>
            </a:pPr>
            <a:r>
              <a:rPr lang="lt-LT" dirty="0" smtClean="0"/>
              <a:t>Visų grupių pacientų išgyvenamumas nesiskyrė</a:t>
            </a:r>
            <a:endParaRPr lang="en-US" dirty="0"/>
          </a:p>
        </p:txBody>
      </p:sp>
    </p:spTree>
    <p:extLst>
      <p:ext uri="{BB962C8B-B14F-4D97-AF65-F5344CB8AC3E}">
        <p14:creationId xmlns:p14="http://schemas.microsoft.com/office/powerpoint/2010/main" val="401023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sz="3600" dirty="0" smtClean="0"/>
              <a:t>5 klausimo atsakymas</a:t>
            </a:r>
            <a:endParaRPr lang="lt-LT" sz="3600" dirty="0"/>
          </a:p>
        </p:txBody>
      </p:sp>
      <p:sp>
        <p:nvSpPr>
          <p:cNvPr id="3" name="Content Placeholder 2"/>
          <p:cNvSpPr>
            <a:spLocks noGrp="1"/>
          </p:cNvSpPr>
          <p:nvPr>
            <p:ph idx="1"/>
          </p:nvPr>
        </p:nvSpPr>
        <p:spPr>
          <a:xfrm>
            <a:off x="838200" y="2038388"/>
            <a:ext cx="7543800" cy="3951337"/>
          </a:xfrm>
        </p:spPr>
        <p:txBody>
          <a:bodyPr>
            <a:normAutofit fontScale="92500" lnSpcReduction="20000"/>
          </a:bodyPr>
          <a:lstStyle/>
          <a:p>
            <a:pPr marL="0" indent="0" algn="just">
              <a:buNone/>
            </a:pPr>
            <a:r>
              <a:rPr lang="lt-LT" dirty="0" smtClean="0"/>
              <a:t>JAV atliktas retrospektyvinis tyrimas, apėmęs beveik 100.000 (97644) pacientų per 20 metų (1995 – 2015) laikotarpį.</a:t>
            </a:r>
          </a:p>
          <a:p>
            <a:pPr marL="0" indent="0" algn="just">
              <a:buNone/>
            </a:pPr>
            <a:r>
              <a:rPr lang="lt-LT" dirty="0" smtClean="0"/>
              <a:t>Imunosupresijos schemos – išrašant iš stacionaro, NODAT – pirmais metais po transplantacijos.</a:t>
            </a:r>
          </a:p>
          <a:p>
            <a:pPr marL="0" indent="0" algn="just">
              <a:buNone/>
            </a:pPr>
            <a:r>
              <a:rPr lang="lt-LT" dirty="0" smtClean="0"/>
              <a:t>Naudotas COX regresijos modelis. </a:t>
            </a:r>
          </a:p>
          <a:p>
            <a:pPr marL="0" indent="0" algn="just">
              <a:buNone/>
            </a:pPr>
            <a:r>
              <a:rPr lang="lt-LT" dirty="0" smtClean="0"/>
              <a:t>Visi 5 teiginiai teisingi ir atspindi tyrimo rezultatus.</a:t>
            </a:r>
          </a:p>
          <a:p>
            <a:pPr marL="0" indent="0" algn="just">
              <a:buNone/>
            </a:pPr>
            <a:r>
              <a:rPr lang="lt-LT" dirty="0" smtClean="0"/>
              <a:t>Siūloma atsižvelgiant į HCV ir CMV statusą modifikuoti imunosupresiją.</a:t>
            </a:r>
          </a:p>
          <a:p>
            <a:pPr marL="0" indent="0" algn="just">
              <a:buNone/>
            </a:pPr>
            <a:r>
              <a:rPr lang="lt-LT" dirty="0" smtClean="0"/>
              <a:t>Šaltinis: A.H. </a:t>
            </a:r>
            <a:r>
              <a:rPr lang="lt-LT" dirty="0" err="1" smtClean="0"/>
              <a:t>Santhos</a:t>
            </a:r>
            <a:r>
              <a:rPr lang="lt-LT" dirty="0" smtClean="0"/>
              <a:t> et </a:t>
            </a:r>
            <a:r>
              <a:rPr lang="lt-LT" dirty="0" err="1" smtClean="0"/>
              <a:t>oth</a:t>
            </a:r>
            <a:r>
              <a:rPr lang="lt-LT" dirty="0" smtClean="0"/>
              <a:t>. New – onset diabetes after kidney transplantation:can the risk be modified by choosing immunosuppresion regimen based on pretransplant viral serology? NDT, </a:t>
            </a:r>
            <a:r>
              <a:rPr lang="lt-LT" dirty="0" err="1" smtClean="0"/>
              <a:t>January</a:t>
            </a:r>
            <a:r>
              <a:rPr lang="lt-LT" dirty="0" smtClean="0"/>
              <a:t> 2018, vol.33,No 1, 177 - 184</a:t>
            </a:r>
            <a:endParaRPr lang="lt-LT" dirty="0"/>
          </a:p>
        </p:txBody>
      </p:sp>
    </p:spTree>
    <p:extLst>
      <p:ext uri="{BB962C8B-B14F-4D97-AF65-F5344CB8AC3E}">
        <p14:creationId xmlns:p14="http://schemas.microsoft.com/office/powerpoint/2010/main" val="242810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nva2\Downloads\7 klau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68" t="2941" r="7721" b="67786"/>
          <a:stretch/>
        </p:blipFill>
        <p:spPr bwMode="auto">
          <a:xfrm rot="171187">
            <a:off x="740210" y="1005238"/>
            <a:ext cx="794622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9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normAutofit/>
          </a:bodyPr>
          <a:lstStyle/>
          <a:p>
            <a:pPr algn="ctr"/>
            <a:r>
              <a:rPr lang="lt-LT" sz="3600" dirty="0" smtClean="0"/>
              <a:t>6 klausimas</a:t>
            </a:r>
            <a:endParaRPr lang="lt-LT" sz="3600" dirty="0"/>
          </a:p>
        </p:txBody>
      </p:sp>
      <p:sp>
        <p:nvSpPr>
          <p:cNvPr id="3" name="Content Placeholder 2"/>
          <p:cNvSpPr>
            <a:spLocks noGrp="1"/>
          </p:cNvSpPr>
          <p:nvPr>
            <p:ph idx="1"/>
          </p:nvPr>
        </p:nvSpPr>
        <p:spPr>
          <a:xfrm>
            <a:off x="628650" y="1371600"/>
            <a:ext cx="7886700" cy="5029200"/>
          </a:xfrm>
        </p:spPr>
        <p:txBody>
          <a:bodyPr>
            <a:normAutofit fontScale="92500" lnSpcReduction="10000"/>
          </a:bodyPr>
          <a:lstStyle/>
          <a:p>
            <a:pPr marL="0" indent="0" algn="just">
              <a:buNone/>
            </a:pPr>
            <a:r>
              <a:rPr lang="lt-LT" dirty="0" smtClean="0"/>
              <a:t>Sveikas 75 metų senelis siūlo transplantuoti savo inkstą 25 metų anūkui, kuris pradėjo hemodializes 10 metų amžiaus (sirgo juveniline nefronoftize), 15 metų amžiaus jam buvo transplantuotas mirusio donoro inkstas. Po 7 metų transplantuotas inkstas dėl lėtinės </a:t>
            </a:r>
            <a:r>
              <a:rPr lang="lt-LT" dirty="0" err="1" smtClean="0"/>
              <a:t>glomerulopatijos</a:t>
            </a:r>
            <a:r>
              <a:rPr lang="lt-LT" dirty="0" smtClean="0"/>
              <a:t> nustojo veikti. Tęsiamos hemodializės, aukštas antikūnų titras (86 proc.), tris kartus kviestas mirusių donorų inkstų transplantacijai, visais atvejais buvo teigiama kryžminė reakcija.</a:t>
            </a:r>
          </a:p>
          <a:p>
            <a:pPr marL="0" indent="0" algn="just">
              <a:buNone/>
            </a:pPr>
            <a:r>
              <a:rPr lang="lt-LT" dirty="0" smtClean="0"/>
              <a:t>Jūsų nuomonė?</a:t>
            </a:r>
          </a:p>
          <a:p>
            <a:pPr marL="514350" indent="-514350" algn="just">
              <a:buAutoNum type="arabicPeriod"/>
            </a:pPr>
            <a:r>
              <a:rPr lang="lt-LT" dirty="0" smtClean="0"/>
              <a:t>„Senas“ inkstas geriau negu hemodializės, po recipiento </a:t>
            </a:r>
            <a:r>
              <a:rPr lang="lt-LT" dirty="0" err="1" smtClean="0"/>
              <a:t>desensibilizacijos</a:t>
            </a:r>
            <a:r>
              <a:rPr lang="lt-LT" dirty="0" smtClean="0"/>
              <a:t> įsodinus senelio inkstą bus visai kita gyvenimo kokybė. Aš – už.</a:t>
            </a:r>
          </a:p>
          <a:p>
            <a:pPr marL="514350" indent="-514350" algn="just">
              <a:buAutoNum type="arabicPeriod"/>
            </a:pPr>
            <a:r>
              <a:rPr lang="lt-LT" dirty="0" smtClean="0"/>
              <a:t>Labai jau nesinori jaunam pacientui įsodinti 50 metų už jį senesnį inkstą. Jeigu ir kažkiek veiks, bet neilgai. Aš – prieš.</a:t>
            </a:r>
          </a:p>
          <a:p>
            <a:pPr marL="514350" indent="-514350" algn="just">
              <a:buAutoNum type="arabicPeriod"/>
            </a:pPr>
            <a:r>
              <a:rPr lang="lt-LT" dirty="0" smtClean="0"/>
              <a:t>O aš nei už, nei prieš. Nežinau.</a:t>
            </a:r>
            <a:endParaRPr lang="lt-LT" dirty="0"/>
          </a:p>
        </p:txBody>
      </p:sp>
    </p:spTree>
    <p:extLst>
      <p:ext uri="{BB962C8B-B14F-4D97-AF65-F5344CB8AC3E}">
        <p14:creationId xmlns:p14="http://schemas.microsoft.com/office/powerpoint/2010/main" val="427052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lt-LT" sz="3600" dirty="0" smtClean="0"/>
              <a:t>6 klausimo atsakymas</a:t>
            </a:r>
            <a:endParaRPr lang="lt-LT" sz="3600" dirty="0"/>
          </a:p>
        </p:txBody>
      </p:sp>
      <p:sp>
        <p:nvSpPr>
          <p:cNvPr id="3" name="Content Placeholder 2"/>
          <p:cNvSpPr>
            <a:spLocks noGrp="1"/>
          </p:cNvSpPr>
          <p:nvPr>
            <p:ph idx="1"/>
          </p:nvPr>
        </p:nvSpPr>
        <p:spPr>
          <a:xfrm>
            <a:off x="457200" y="1524000"/>
            <a:ext cx="8458200" cy="4876799"/>
          </a:xfrm>
        </p:spPr>
        <p:txBody>
          <a:bodyPr>
            <a:normAutofit fontScale="92500"/>
          </a:bodyPr>
          <a:lstStyle/>
          <a:p>
            <a:pPr marL="0" indent="0" algn="just">
              <a:buNone/>
            </a:pPr>
            <a:r>
              <a:rPr lang="lt-LT" dirty="0" smtClean="0"/>
              <a:t>70-75 metų sveikų donorų inkstuose yra 48 proc. mažiau sveikų </a:t>
            </a:r>
            <a:r>
              <a:rPr lang="lt-LT" dirty="0" err="1" smtClean="0"/>
              <a:t>nefronų</a:t>
            </a:r>
            <a:r>
              <a:rPr lang="lt-LT" dirty="0" smtClean="0"/>
              <a:t>, negu 18 – 29 metų donorų.</a:t>
            </a:r>
          </a:p>
          <a:p>
            <a:pPr marL="0" indent="0" algn="just">
              <a:buNone/>
            </a:pPr>
            <a:r>
              <a:rPr lang="lt-LT" dirty="0" smtClean="0"/>
              <a:t>Nuo 30 m. amžiaus po 6000 – 6500 </a:t>
            </a:r>
            <a:r>
              <a:rPr lang="lt-LT" dirty="0" err="1" smtClean="0"/>
              <a:t>nefronų</a:t>
            </a:r>
            <a:r>
              <a:rPr lang="lt-LT" dirty="0" smtClean="0"/>
              <a:t> per metus prarandami. Inkstų funkcija mažėja lėčiau dėl likusių </a:t>
            </a:r>
            <a:r>
              <a:rPr lang="lt-LT" dirty="0" err="1" smtClean="0"/>
              <a:t>nefronų</a:t>
            </a:r>
            <a:r>
              <a:rPr lang="lt-LT" dirty="0" smtClean="0"/>
              <a:t> hipertrofijos, maždaug po 0,5 – 1 ml/min. per metus (nuo 35 m. amžiaus).</a:t>
            </a:r>
          </a:p>
          <a:p>
            <a:pPr marL="0" indent="0" algn="just">
              <a:buNone/>
            </a:pPr>
            <a:r>
              <a:rPr lang="lt-LT" i="1" dirty="0" smtClean="0"/>
              <a:t>Šaltinis: R. </a:t>
            </a:r>
            <a:r>
              <a:rPr lang="lt-LT" i="1" dirty="0" err="1" smtClean="0"/>
              <a:t>Schmitt</a:t>
            </a:r>
            <a:r>
              <a:rPr lang="lt-LT" i="1" dirty="0" smtClean="0"/>
              <a:t>, A. </a:t>
            </a:r>
            <a:r>
              <a:rPr lang="lt-LT" i="1" dirty="0" err="1" smtClean="0"/>
              <a:t>Melk</a:t>
            </a:r>
            <a:r>
              <a:rPr lang="lt-LT" i="1" dirty="0" smtClean="0"/>
              <a:t>. </a:t>
            </a:r>
            <a:r>
              <a:rPr lang="lt-LT" i="1" dirty="0" err="1" smtClean="0"/>
              <a:t>Molecular</a:t>
            </a:r>
            <a:r>
              <a:rPr lang="lt-LT" i="1" dirty="0" smtClean="0"/>
              <a:t> </a:t>
            </a:r>
            <a:r>
              <a:rPr lang="lt-LT" i="1" dirty="0" err="1" smtClean="0"/>
              <a:t>mechanisms</a:t>
            </a:r>
            <a:r>
              <a:rPr lang="lt-LT" i="1" dirty="0" smtClean="0"/>
              <a:t> </a:t>
            </a:r>
            <a:r>
              <a:rPr lang="lt-LT" i="1" dirty="0" err="1" smtClean="0"/>
              <a:t>of</a:t>
            </a:r>
            <a:r>
              <a:rPr lang="lt-LT" i="1" dirty="0" smtClean="0"/>
              <a:t> </a:t>
            </a:r>
            <a:r>
              <a:rPr lang="lt-LT" i="1" dirty="0" err="1" smtClean="0"/>
              <a:t>renal</a:t>
            </a:r>
            <a:r>
              <a:rPr lang="lt-LT" i="1" dirty="0" smtClean="0"/>
              <a:t> </a:t>
            </a:r>
            <a:r>
              <a:rPr lang="lt-LT" i="1" dirty="0" err="1" smtClean="0"/>
              <a:t>aging</a:t>
            </a:r>
            <a:r>
              <a:rPr lang="lt-LT" i="1" dirty="0" smtClean="0"/>
              <a:t>. K.I. </a:t>
            </a:r>
            <a:r>
              <a:rPr lang="lt-LT" i="1" dirty="0" err="1" smtClean="0"/>
              <a:t>September</a:t>
            </a:r>
            <a:r>
              <a:rPr lang="lt-LT" i="1" dirty="0" smtClean="0"/>
              <a:t> 2017, </a:t>
            </a:r>
            <a:r>
              <a:rPr lang="lt-LT" i="1" dirty="0" err="1" smtClean="0"/>
              <a:t>vol</a:t>
            </a:r>
            <a:r>
              <a:rPr lang="lt-LT" i="1" dirty="0" smtClean="0"/>
              <a:t>. 92, </a:t>
            </a:r>
            <a:r>
              <a:rPr lang="lt-LT" i="1" dirty="0" err="1" smtClean="0"/>
              <a:t>issue</a:t>
            </a:r>
            <a:r>
              <a:rPr lang="lt-LT" i="1" dirty="0" smtClean="0"/>
              <a:t> 3, 569-579.</a:t>
            </a:r>
          </a:p>
          <a:p>
            <a:pPr marL="0" indent="0" algn="just">
              <a:buNone/>
            </a:pPr>
            <a:r>
              <a:rPr lang="lt-LT" dirty="0" smtClean="0"/>
              <a:t>Teisingas atsakymas – 3???</a:t>
            </a:r>
          </a:p>
          <a:p>
            <a:pPr marL="0" indent="0" algn="just">
              <a:buNone/>
            </a:pPr>
            <a:r>
              <a:rPr lang="lt-LT" u="sng" dirty="0" smtClean="0"/>
              <a:t>V. K. nuomonė</a:t>
            </a:r>
            <a:r>
              <a:rPr lang="lt-LT" dirty="0" smtClean="0"/>
              <a:t>. Renkuosi 1 atsakymą, aišku, būtų gerai atlikti senelio inkstų rezervo tyrimą (Matuojam GFG →duodam daug (  ̴ 80 gramų) baltymo → matuojam GFG. O gal senelio ir nevisai „seni“ inkstai?</a:t>
            </a:r>
          </a:p>
          <a:p>
            <a:pPr marL="0" indent="0" algn="just">
              <a:buNone/>
            </a:pPr>
            <a:r>
              <a:rPr lang="lt-LT" dirty="0" smtClean="0"/>
              <a:t>O be desensibilizacijos mūsų pacientui inkstų transplantacijos perspektyva miglota.</a:t>
            </a:r>
            <a:endParaRPr lang="lt-LT" dirty="0"/>
          </a:p>
        </p:txBody>
      </p:sp>
    </p:spTree>
    <p:extLst>
      <p:ext uri="{BB962C8B-B14F-4D97-AF65-F5344CB8AC3E}">
        <p14:creationId xmlns:p14="http://schemas.microsoft.com/office/powerpoint/2010/main" val="378608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7 klausimas</a:t>
            </a:r>
            <a:endParaRPr lang="en-US" sz="3600" dirty="0"/>
          </a:p>
        </p:txBody>
      </p:sp>
      <p:sp>
        <p:nvSpPr>
          <p:cNvPr id="3" name="Content Placeholder 2"/>
          <p:cNvSpPr>
            <a:spLocks noGrp="1"/>
          </p:cNvSpPr>
          <p:nvPr>
            <p:ph idx="1"/>
          </p:nvPr>
        </p:nvSpPr>
        <p:spPr/>
        <p:txBody>
          <a:bodyPr>
            <a:normAutofit/>
          </a:bodyPr>
          <a:lstStyle/>
          <a:p>
            <a:pPr marL="0" indent="0" algn="just">
              <a:buNone/>
            </a:pPr>
            <a:r>
              <a:rPr lang="lt-LT" dirty="0" smtClean="0"/>
              <a:t>Kokia Jūsų nuomonė apie inkstų donoro rizikos indeksą?</a:t>
            </a:r>
          </a:p>
          <a:p>
            <a:pPr marL="514350" indent="-514350" algn="just">
              <a:buFont typeface="+mj-lt"/>
              <a:buAutoNum type="arabicPeriod"/>
            </a:pPr>
            <a:r>
              <a:rPr lang="lt-LT" dirty="0" smtClean="0"/>
              <a:t>O kas tai yra?</a:t>
            </a:r>
          </a:p>
          <a:p>
            <a:pPr marL="514350" indent="-514350" algn="just">
              <a:buFont typeface="+mj-lt"/>
              <a:buAutoNum type="arabicPeriod"/>
            </a:pPr>
            <a:r>
              <a:rPr lang="lt-LT" dirty="0" smtClean="0"/>
              <a:t>Kažką girdėjau, reiktų pasiskaityti.</a:t>
            </a:r>
          </a:p>
          <a:p>
            <a:pPr marL="514350" indent="-514350" algn="just">
              <a:buFont typeface="+mj-lt"/>
              <a:buAutoNum type="arabicPeriod"/>
            </a:pPr>
            <a:r>
              <a:rPr lang="lt-LT" dirty="0" smtClean="0"/>
              <a:t>Labai geras dalykas, reikėtų pradėti taikyti Lietuvoje.</a:t>
            </a:r>
          </a:p>
          <a:p>
            <a:pPr marL="514350" indent="-514350" algn="just">
              <a:buFont typeface="+mj-lt"/>
              <a:buAutoNum type="arabicPeriod"/>
            </a:pPr>
            <a:r>
              <a:rPr lang="lt-LT" dirty="0"/>
              <a:t>Kažin ar Lietuvoje jis veiktų, bet reiktų patikrinti jo naudojimo transplantacijų išeičių prognozavimui galimybes pas mus.</a:t>
            </a:r>
            <a:endParaRPr lang="en-US" dirty="0"/>
          </a:p>
        </p:txBody>
      </p:sp>
    </p:spTree>
    <p:extLst>
      <p:ext uri="{BB962C8B-B14F-4D97-AF65-F5344CB8AC3E}">
        <p14:creationId xmlns:p14="http://schemas.microsoft.com/office/powerpoint/2010/main" val="4061774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lt-LT" sz="3600" dirty="0" smtClean="0"/>
              <a:t>7 klausimo atsakymas (I)</a:t>
            </a:r>
            <a:endParaRPr lang="en-US" sz="3600" dirty="0"/>
          </a:p>
        </p:txBody>
      </p:sp>
      <p:sp>
        <p:nvSpPr>
          <p:cNvPr id="3" name="Content Placeholder 2"/>
          <p:cNvSpPr>
            <a:spLocks noGrp="1"/>
          </p:cNvSpPr>
          <p:nvPr>
            <p:ph idx="1"/>
          </p:nvPr>
        </p:nvSpPr>
        <p:spPr>
          <a:xfrm>
            <a:off x="457200" y="990600"/>
            <a:ext cx="8229600" cy="5059363"/>
          </a:xfrm>
        </p:spPr>
        <p:txBody>
          <a:bodyPr>
            <a:noAutofit/>
          </a:bodyPr>
          <a:lstStyle/>
          <a:p>
            <a:pPr marL="0" indent="0" algn="ctr">
              <a:buNone/>
            </a:pPr>
            <a:r>
              <a:rPr lang="lt-LT" sz="1800" dirty="0" smtClean="0"/>
              <a:t>Donoro rizikos indeksas (Kidney Donor Risk Index)</a:t>
            </a:r>
          </a:p>
          <a:p>
            <a:pPr marL="0" indent="0" algn="ctr">
              <a:buNone/>
            </a:pPr>
            <a:endParaRPr lang="lt-LT" sz="1800" dirty="0"/>
          </a:p>
          <a:p>
            <a:pPr marL="0" indent="0" algn="ctr">
              <a:buNone/>
            </a:pPr>
            <a:endParaRPr lang="lt-LT" sz="1800" dirty="0" smtClean="0"/>
          </a:p>
          <a:p>
            <a:pPr marL="0" indent="0" algn="ctr">
              <a:buNone/>
            </a:pPr>
            <a:endParaRPr lang="lt-LT" sz="1800" dirty="0"/>
          </a:p>
          <a:p>
            <a:pPr marL="0" indent="0" algn="ctr">
              <a:buNone/>
            </a:pPr>
            <a:endParaRPr lang="lt-LT" sz="1800" dirty="0" smtClean="0"/>
          </a:p>
          <a:p>
            <a:pPr marL="0" indent="0" algn="ctr">
              <a:buNone/>
            </a:pPr>
            <a:endParaRPr lang="lt-LT" sz="1800" dirty="0"/>
          </a:p>
          <a:p>
            <a:pPr marL="0" indent="0" algn="just">
              <a:buNone/>
            </a:pPr>
            <a:r>
              <a:rPr lang="lt-LT" sz="1800" dirty="0" smtClean="0"/>
              <a:t>Sukurtas Rao P.S. 2009 m. analizuojant 69440 inkstų transplantacijas JAV 1995-2005 m. KDRI mediana – 1. Kuo didesnis, tuo rezultatai blogesni. Lyginant su sveiko 40 m. a. donoro tx rezultatais. JAV inkstai su žemiausiu KDRI transplantuojami recipientams su laukiama ilgiausia transplantato veikimo trukme.</a:t>
            </a:r>
          </a:p>
          <a:p>
            <a:pPr marL="0" indent="0" algn="just">
              <a:buNone/>
            </a:pPr>
            <a:r>
              <a:rPr lang="lt-LT" sz="1800" dirty="0" smtClean="0"/>
              <a:t>Antverpeno universitetinėje ligoninėje 2010-2013 m. 657 inkstai iš Eurotransplanto buvo pasiūlyti transplantuoti jų sąraše esantiems pacientams, persodinti 136 (20,7 proc.). 2015-2016 m. analogiškai buvo pasiūlyti 287 inkstai, taikant KDRI, persodinti 75 (26,1 proc.). Džiaugiasi, kad padaugėjo transplantacijų, bet kaip kito inkstų išgyvenamumas – neaišku.</a:t>
            </a:r>
          </a:p>
          <a:p>
            <a:pPr marL="0" indent="0" algn="just">
              <a:buNone/>
            </a:pPr>
            <a:r>
              <a:rPr lang="lt-LT" sz="1800" dirty="0" smtClean="0"/>
              <a:t>Šaltinis:E. Philipse et oth. Does KDRI implementation lead to the transplantation of more and higher-quality donor kidneys? NDT, November 2017, vol. 32, </a:t>
            </a:r>
            <a:r>
              <a:rPr lang="en-US" sz="1800" dirty="0" smtClean="0"/>
              <a:t>№</a:t>
            </a:r>
            <a:r>
              <a:rPr lang="lt-LT" sz="1800" dirty="0" smtClean="0"/>
              <a:t> 11,1934-1938.</a:t>
            </a:r>
          </a:p>
        </p:txBody>
      </p:sp>
      <p:graphicFrame>
        <p:nvGraphicFramePr>
          <p:cNvPr id="5" name="Table 4"/>
          <p:cNvGraphicFramePr>
            <a:graphicFrameLocks noGrp="1"/>
          </p:cNvGraphicFramePr>
          <p:nvPr>
            <p:extLst>
              <p:ext uri="{D42A27DB-BD31-4B8C-83A1-F6EECF244321}">
                <p14:modId xmlns:p14="http://schemas.microsoft.com/office/powerpoint/2010/main" val="4223136026"/>
              </p:ext>
            </p:extLst>
          </p:nvPr>
        </p:nvGraphicFramePr>
        <p:xfrm>
          <a:off x="381000" y="1524000"/>
          <a:ext cx="8305799" cy="1249680"/>
        </p:xfrm>
        <a:graphic>
          <a:graphicData uri="http://schemas.openxmlformats.org/drawingml/2006/table">
            <a:tbl>
              <a:tblPr firstRow="1" bandRow="1">
                <a:tableStyleId>{D7AC3CCA-C797-4891-BE02-D94E43425B78}</a:tableStyleId>
              </a:tblPr>
              <a:tblGrid>
                <a:gridCol w="1028336"/>
                <a:gridCol w="1027555"/>
                <a:gridCol w="870913"/>
                <a:gridCol w="1596155"/>
                <a:gridCol w="1488854"/>
                <a:gridCol w="1060449"/>
                <a:gridCol w="1233537"/>
              </a:tblGrid>
              <a:tr h="609600">
                <a:tc>
                  <a:txBody>
                    <a:bodyPr/>
                    <a:lstStyle/>
                    <a:p>
                      <a:pPr algn="ctr"/>
                      <a:r>
                        <a:rPr lang="lt-LT" dirty="0" smtClean="0"/>
                        <a:t>Amžius</a:t>
                      </a:r>
                      <a:endParaRPr lang="en-US" dirty="0"/>
                    </a:p>
                  </a:txBody>
                  <a:tcPr anchor="ctr"/>
                </a:tc>
                <a:tc>
                  <a:txBody>
                    <a:bodyPr/>
                    <a:lstStyle/>
                    <a:p>
                      <a:pPr algn="ctr"/>
                      <a:r>
                        <a:rPr lang="lt-LT" dirty="0" smtClean="0"/>
                        <a:t>Rasė</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CD</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Hipertenzija</a:t>
                      </a:r>
                      <a:endParaRPr lang="en-US" dirty="0" smtClean="0"/>
                    </a:p>
                  </a:txBody>
                  <a:tcPr anchor="ctr"/>
                </a:tc>
                <a:tc>
                  <a:txBody>
                    <a:bodyPr/>
                    <a:lstStyle/>
                    <a:p>
                      <a:pPr algn="ctr"/>
                      <a:r>
                        <a:rPr lang="lt-LT" dirty="0" smtClean="0"/>
                        <a:t>Kreatininas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Ūgis</a:t>
                      </a:r>
                      <a:endParaRPr lang="en-US" dirty="0" smtClean="0"/>
                    </a:p>
                  </a:txBody>
                  <a:tcPr anchor="ctr"/>
                </a:tc>
                <a:tc rowSpan="2">
                  <a:txBody>
                    <a:bodyPr/>
                    <a:lstStyle/>
                    <a:p>
                      <a:pPr algn="ctr"/>
                      <a:r>
                        <a:rPr lang="lt-LT" dirty="0" smtClean="0"/>
                        <a:t>G.</a:t>
                      </a:r>
                      <a:r>
                        <a:rPr lang="lt-LT" baseline="0" dirty="0" smtClean="0"/>
                        <a:t> smeg. k-jag. priežastis</a:t>
                      </a:r>
                      <a:endParaRPr lang="en-US" dirty="0"/>
                    </a:p>
                  </a:txBody>
                  <a:tcPr anchor="ctr"/>
                </a:tc>
              </a:tr>
              <a:tr h="370840">
                <a:tc>
                  <a:txBody>
                    <a:bodyPr/>
                    <a:lstStyle/>
                    <a:p>
                      <a:pPr algn="ctr"/>
                      <a:r>
                        <a:rPr lang="lt-LT" dirty="0" smtClean="0"/>
                        <a:t>Svoris</a:t>
                      </a:r>
                      <a:endParaRPr lang="en-US" dirty="0"/>
                    </a:p>
                  </a:txBody>
                  <a:tcPr anchor="ctr"/>
                </a:tc>
                <a:tc>
                  <a:txBody>
                    <a:bodyPr/>
                    <a:lstStyle/>
                    <a:p>
                      <a:pPr algn="ctr"/>
                      <a:r>
                        <a:rPr lang="lt-LT" dirty="0" smtClean="0"/>
                        <a:t>Neplak. širdies</a:t>
                      </a:r>
                      <a:endParaRPr lang="en-US" dirty="0"/>
                    </a:p>
                  </a:txBody>
                  <a:tcPr anchor="ctr"/>
                </a:tc>
                <a:tc>
                  <a:txBody>
                    <a:bodyPr/>
                    <a:lstStyle/>
                    <a:p>
                      <a:pPr algn="ctr"/>
                      <a:r>
                        <a:rPr lang="lt-LT" dirty="0" smtClean="0"/>
                        <a:t>HCV+</a:t>
                      </a:r>
                      <a:endParaRPr lang="en-US" dirty="0"/>
                    </a:p>
                  </a:txBody>
                  <a:tcPr anchor="ctr"/>
                </a:tc>
                <a:tc>
                  <a:txBody>
                    <a:bodyPr/>
                    <a:lstStyle/>
                    <a:p>
                      <a:pPr algn="ctr"/>
                      <a:r>
                        <a:rPr lang="lt-LT" dirty="0" smtClean="0"/>
                        <a:t>HLA mismatch</a:t>
                      </a:r>
                      <a:endParaRPr lang="en-US" dirty="0"/>
                    </a:p>
                  </a:txBody>
                  <a:tcPr anchor="ctr"/>
                </a:tc>
                <a:tc>
                  <a:txBody>
                    <a:bodyPr/>
                    <a:lstStyle/>
                    <a:p>
                      <a:pPr algn="ctr"/>
                      <a:r>
                        <a:rPr lang="lt-LT" dirty="0" smtClean="0"/>
                        <a:t>Šaltos</a:t>
                      </a:r>
                      <a:r>
                        <a:rPr lang="lt-LT" baseline="0" dirty="0" smtClean="0"/>
                        <a:t> išem. laikas</a:t>
                      </a:r>
                      <a:endParaRPr lang="en-US" dirty="0"/>
                    </a:p>
                  </a:txBody>
                  <a:tcPr anchor="ctr"/>
                </a:tc>
                <a:tc>
                  <a:txBody>
                    <a:bodyPr/>
                    <a:lstStyle/>
                    <a:p>
                      <a:pPr algn="ctr"/>
                      <a:r>
                        <a:rPr lang="lt-LT" dirty="0" smtClean="0"/>
                        <a:t>En-bloc</a:t>
                      </a:r>
                      <a:endParaRPr lang="en-US" dirty="0"/>
                    </a:p>
                  </a:txBody>
                  <a:tcPr anchor="ct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169142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858837"/>
          </a:xfrm>
        </p:spPr>
        <p:txBody>
          <a:bodyPr>
            <a:normAutofit/>
          </a:bodyPr>
          <a:lstStyle/>
          <a:p>
            <a:r>
              <a:rPr lang="lt-LT" sz="3600" dirty="0" smtClean="0"/>
              <a:t>7 </a:t>
            </a:r>
            <a:r>
              <a:rPr lang="lt-LT" sz="3600" dirty="0"/>
              <a:t>klausimo atsakymas (</a:t>
            </a:r>
            <a:r>
              <a:rPr lang="lt-LT" sz="3600" dirty="0" smtClean="0"/>
              <a:t>II)</a:t>
            </a:r>
            <a:endParaRPr lang="en-US" sz="3600" dirty="0"/>
          </a:p>
        </p:txBody>
      </p:sp>
      <p:sp>
        <p:nvSpPr>
          <p:cNvPr id="3" name="Content Placeholder 2"/>
          <p:cNvSpPr>
            <a:spLocks noGrp="1"/>
          </p:cNvSpPr>
          <p:nvPr>
            <p:ph idx="1"/>
          </p:nvPr>
        </p:nvSpPr>
        <p:spPr>
          <a:xfrm>
            <a:off x="762000" y="1295400"/>
            <a:ext cx="7467600" cy="3951337"/>
          </a:xfrm>
        </p:spPr>
        <p:txBody>
          <a:bodyPr>
            <a:noAutofit/>
          </a:bodyPr>
          <a:lstStyle/>
          <a:p>
            <a:pPr marL="0" indent="0" algn="just">
              <a:buNone/>
            </a:pPr>
            <a:r>
              <a:rPr lang="lt-LT" dirty="0" smtClean="0"/>
              <a:t>Tikrintas KDRI prognostinės galimybės Kanados Britų Kolumbijos provincijoje 2005-2014 m. atliktų visų mirusių donorų inkstų transplantacijose (n</a:t>
            </a:r>
            <a:r>
              <a:rPr lang="en-US" dirty="0" smtClean="0"/>
              <a:t>=785). </a:t>
            </a:r>
            <a:r>
              <a:rPr lang="en-US" dirty="0" err="1" smtClean="0"/>
              <a:t>Prognostin</a:t>
            </a:r>
            <a:r>
              <a:rPr lang="lt-LT" dirty="0" smtClean="0"/>
              <a:t>ės galimybės gavosi vidutiniškos, panašiai kaip vien tik su donoro amžiumi.</a:t>
            </a:r>
          </a:p>
          <a:p>
            <a:pPr marL="0" indent="0" algn="just">
              <a:buNone/>
            </a:pPr>
            <a:r>
              <a:rPr lang="lt-LT" dirty="0" smtClean="0"/>
              <a:t>Išvada – Kanados donorai kitokie kaip JAV.</a:t>
            </a:r>
          </a:p>
          <a:p>
            <a:pPr marL="0" indent="0" algn="just">
              <a:buNone/>
            </a:pPr>
            <a:r>
              <a:rPr lang="lt-LT" dirty="0" smtClean="0"/>
              <a:t>Šaltinis: Rose C. Et. Oth. An examination of the application of kidney donor risk index in British Columbia. Can. J. Kidney Health Dis., 2018 March, 5.</a:t>
            </a:r>
          </a:p>
          <a:p>
            <a:pPr marL="0" indent="0" algn="just">
              <a:buNone/>
            </a:pPr>
            <a:r>
              <a:rPr lang="lt-LT" u="sng" dirty="0" smtClean="0"/>
              <a:t>V. K. komentaras – palaikau 4 atsakymą.</a:t>
            </a:r>
            <a:endParaRPr lang="en-US" u="sng" dirty="0"/>
          </a:p>
        </p:txBody>
      </p:sp>
    </p:spTree>
    <p:extLst>
      <p:ext uri="{BB962C8B-B14F-4D97-AF65-F5344CB8AC3E}">
        <p14:creationId xmlns:p14="http://schemas.microsoft.com/office/powerpoint/2010/main" val="1088140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8 klausimas</a:t>
            </a:r>
            <a:endParaRPr lang="lt-LT" dirty="0"/>
          </a:p>
        </p:txBody>
      </p:sp>
      <p:sp>
        <p:nvSpPr>
          <p:cNvPr id="3" name="Content Placeholder 2"/>
          <p:cNvSpPr>
            <a:spLocks noGrp="1"/>
          </p:cNvSpPr>
          <p:nvPr>
            <p:ph idx="1"/>
          </p:nvPr>
        </p:nvSpPr>
        <p:spPr/>
        <p:txBody>
          <a:bodyPr>
            <a:normAutofit fontScale="85000" lnSpcReduction="20000"/>
          </a:bodyPr>
          <a:lstStyle/>
          <a:p>
            <a:pPr marL="0" indent="0" algn="just">
              <a:buNone/>
            </a:pPr>
            <a:r>
              <a:rPr lang="lt-LT" dirty="0" smtClean="0"/>
              <a:t>Mes </a:t>
            </a:r>
            <a:r>
              <a:rPr lang="lt-LT" dirty="0" smtClean="0"/>
              <a:t>visi žinome, kad glomerulonefritai gali atsinaujinti persodintame inkste. Jūsų nuomone, kurie teiginiai yra teisingi?</a:t>
            </a:r>
          </a:p>
          <a:p>
            <a:pPr marL="514350" indent="-514350" algn="just">
              <a:buFont typeface="+mj-lt"/>
              <a:buAutoNum type="arabicPeriod"/>
            </a:pPr>
            <a:r>
              <a:rPr lang="lt-LT" dirty="0" smtClean="0"/>
              <a:t>Jeigu apibendrintai nagrinėsime dažniausius 4 </a:t>
            </a:r>
            <a:r>
              <a:rPr lang="lt-LT" dirty="0" err="1" smtClean="0"/>
              <a:t>glomerulonefritus</a:t>
            </a:r>
            <a:r>
              <a:rPr lang="lt-LT" dirty="0" smtClean="0"/>
              <a:t> (</a:t>
            </a:r>
            <a:r>
              <a:rPr lang="lt-LT" dirty="0" err="1" smtClean="0"/>
              <a:t>IgA</a:t>
            </a:r>
            <a:r>
              <a:rPr lang="lt-LT" dirty="0" smtClean="0"/>
              <a:t> </a:t>
            </a:r>
            <a:r>
              <a:rPr lang="lt-LT" dirty="0" err="1" smtClean="0"/>
              <a:t>nefropatiją</a:t>
            </a:r>
            <a:r>
              <a:rPr lang="lt-LT" dirty="0" smtClean="0"/>
              <a:t>, FSGS, membraninę </a:t>
            </a:r>
            <a:r>
              <a:rPr lang="lt-LT" dirty="0" err="1" smtClean="0"/>
              <a:t>nefropatiją</a:t>
            </a:r>
            <a:r>
              <a:rPr lang="lt-LT" dirty="0" smtClean="0"/>
              <a:t> ir </a:t>
            </a:r>
            <a:r>
              <a:rPr lang="lt-LT" dirty="0" err="1" smtClean="0"/>
              <a:t>membranoproliferacinį</a:t>
            </a:r>
            <a:r>
              <a:rPr lang="lt-LT" dirty="0" smtClean="0"/>
              <a:t> </a:t>
            </a:r>
            <a:r>
              <a:rPr lang="lt-LT" dirty="0" err="1" smtClean="0"/>
              <a:t>glomerulonefritą</a:t>
            </a:r>
            <a:r>
              <a:rPr lang="lt-LT" dirty="0" smtClean="0"/>
              <a:t>, tai per 7 metus jų atsinaujinimas transplantuotame inkste bus dešimtadaliui.</a:t>
            </a:r>
          </a:p>
          <a:p>
            <a:pPr marL="514350" indent="-514350" algn="just">
              <a:buFont typeface="+mj-lt"/>
              <a:buAutoNum type="arabicPeriod"/>
            </a:pPr>
            <a:r>
              <a:rPr lang="lt-LT" dirty="0" smtClean="0"/>
              <a:t>Minėtų </a:t>
            </a:r>
            <a:r>
              <a:rPr lang="lt-LT" dirty="0" err="1" smtClean="0"/>
              <a:t>glomerulonefritų</a:t>
            </a:r>
            <a:r>
              <a:rPr lang="lt-LT" dirty="0" smtClean="0"/>
              <a:t> atsinaujinimas pusei šių pacientų sąlygoja inksto „praradimą“.</a:t>
            </a:r>
          </a:p>
          <a:p>
            <a:pPr marL="514350" indent="-514350" algn="just">
              <a:buFont typeface="+mj-lt"/>
              <a:buAutoNum type="arabicPeriod"/>
            </a:pPr>
            <a:r>
              <a:rPr lang="lt-LT" dirty="0" smtClean="0"/>
              <a:t>Vyresnio amžiaus pacientams ligos atsinaujinimo rizika yra mažesnė.</a:t>
            </a:r>
          </a:p>
          <a:p>
            <a:pPr marL="514350" indent="-514350" algn="just">
              <a:buFont typeface="+mj-lt"/>
              <a:buAutoNum type="arabicPeriod"/>
            </a:pPr>
            <a:r>
              <a:rPr lang="lt-LT" dirty="0" smtClean="0"/>
              <a:t>Blogiausia prognozė yra pacientų su atsinaujinusiu </a:t>
            </a:r>
            <a:r>
              <a:rPr lang="lt-LT" dirty="0" err="1" smtClean="0"/>
              <a:t>membranoproliferaciniu</a:t>
            </a:r>
            <a:r>
              <a:rPr lang="lt-LT" dirty="0" smtClean="0"/>
              <a:t> </a:t>
            </a:r>
            <a:r>
              <a:rPr lang="lt-LT" dirty="0" err="1" smtClean="0"/>
              <a:t>glomerulonefritu</a:t>
            </a:r>
            <a:r>
              <a:rPr lang="lt-LT" dirty="0" smtClean="0"/>
              <a:t> – jų 5 metų inkstų </a:t>
            </a:r>
            <a:r>
              <a:rPr lang="lt-LT" dirty="0" err="1" smtClean="0"/>
              <a:t>išgyvenamumas</a:t>
            </a:r>
            <a:r>
              <a:rPr lang="lt-LT" dirty="0" smtClean="0"/>
              <a:t> – tik 30 proc. Likusių – 57 – 59 proc.</a:t>
            </a:r>
            <a:endParaRPr lang="lt-LT" dirty="0"/>
          </a:p>
        </p:txBody>
      </p:sp>
    </p:spTree>
    <p:extLst>
      <p:ext uri="{BB962C8B-B14F-4D97-AF65-F5344CB8AC3E}">
        <p14:creationId xmlns:p14="http://schemas.microsoft.com/office/powerpoint/2010/main" val="964831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8 klausimo atsakymas</a:t>
            </a:r>
            <a:endParaRPr lang="lt-LT" dirty="0"/>
          </a:p>
        </p:txBody>
      </p:sp>
      <p:sp>
        <p:nvSpPr>
          <p:cNvPr id="3" name="Content Placeholder 2"/>
          <p:cNvSpPr>
            <a:spLocks noGrp="1"/>
          </p:cNvSpPr>
          <p:nvPr>
            <p:ph idx="1"/>
          </p:nvPr>
        </p:nvSpPr>
        <p:spPr/>
        <p:txBody>
          <a:bodyPr>
            <a:normAutofit fontScale="92500" lnSpcReduction="20000"/>
          </a:bodyPr>
          <a:lstStyle/>
          <a:p>
            <a:pPr marL="0" indent="0" algn="just">
              <a:buNone/>
            </a:pPr>
            <a:r>
              <a:rPr lang="lt-LT" dirty="0" smtClean="0"/>
              <a:t>Australijos </a:t>
            </a:r>
            <a:r>
              <a:rPr lang="lt-LT" dirty="0" smtClean="0"/>
              <a:t>ir N. Zelandijos dializės ir transplantacijų registras (kaupia duomenis 30 metų).</a:t>
            </a:r>
          </a:p>
          <a:p>
            <a:pPr marL="0" indent="0" algn="just">
              <a:buNone/>
            </a:pPr>
            <a:r>
              <a:rPr lang="lt-LT" dirty="0" smtClean="0"/>
              <a:t>Analizuoti </a:t>
            </a:r>
            <a:r>
              <a:rPr lang="lt-LT" dirty="0" smtClean="0"/>
              <a:t>6597 recipientų su biopsija patvirtintu glomerulonefritu kaip pirmine inkstų liga, stebėtų vidutiniškai 7,7 metus po inksto transplantacijos, duomenys.</a:t>
            </a:r>
          </a:p>
          <a:p>
            <a:pPr marL="0" indent="0" algn="just">
              <a:buNone/>
            </a:pPr>
            <a:r>
              <a:rPr lang="lt-LT" dirty="0" smtClean="0"/>
              <a:t>IgAN </a:t>
            </a:r>
            <a:r>
              <a:rPr lang="lt-LT" dirty="0" smtClean="0"/>
              <a:t>– 2501 pacientas.</a:t>
            </a:r>
          </a:p>
          <a:p>
            <a:pPr marL="0" indent="0" algn="just">
              <a:buNone/>
            </a:pPr>
            <a:r>
              <a:rPr lang="lt-LT" dirty="0" smtClean="0"/>
              <a:t>FSGS </a:t>
            </a:r>
            <a:r>
              <a:rPr lang="lt-LT" dirty="0" smtClean="0"/>
              <a:t>– 1403 pacientai.</a:t>
            </a:r>
          </a:p>
          <a:p>
            <a:pPr marL="0" indent="0" algn="just">
              <a:buNone/>
            </a:pPr>
            <a:r>
              <a:rPr lang="lt-LT" dirty="0" smtClean="0"/>
              <a:t>MN </a:t>
            </a:r>
            <a:r>
              <a:rPr lang="lt-LT" dirty="0" smtClean="0"/>
              <a:t>– 376 pacientai.</a:t>
            </a:r>
          </a:p>
          <a:p>
            <a:pPr marL="0" indent="0" algn="just">
              <a:buNone/>
            </a:pPr>
            <a:r>
              <a:rPr lang="lt-LT" dirty="0" smtClean="0"/>
              <a:t>MPGN </a:t>
            </a:r>
            <a:r>
              <a:rPr lang="lt-LT" dirty="0" smtClean="0"/>
              <a:t>– 357 pacientai.</a:t>
            </a:r>
          </a:p>
          <a:p>
            <a:pPr marL="0" indent="0" algn="just">
              <a:buNone/>
            </a:pPr>
            <a:r>
              <a:rPr lang="lt-LT" dirty="0" smtClean="0"/>
              <a:t>Atsinaujinimas </a:t>
            </a:r>
            <a:r>
              <a:rPr lang="lt-LT" dirty="0" smtClean="0"/>
              <a:t>stebėtas 479,212 dėl jo „prarado“ inkstus.</a:t>
            </a:r>
          </a:p>
          <a:p>
            <a:pPr marL="0" indent="0" algn="just">
              <a:buNone/>
            </a:pPr>
            <a:r>
              <a:rPr lang="lt-LT" dirty="0" smtClean="0"/>
              <a:t>Visi 4 teiginiai teisingi.</a:t>
            </a:r>
          </a:p>
          <a:p>
            <a:pPr marL="0" indent="0" algn="just">
              <a:buNone/>
            </a:pPr>
            <a:r>
              <a:rPr lang="lt-LT" dirty="0" smtClean="0"/>
              <a:t>Šaltinis: K.I., </a:t>
            </a:r>
            <a:r>
              <a:rPr lang="lt-LT" dirty="0" err="1" smtClean="0"/>
              <a:t>August</a:t>
            </a:r>
            <a:r>
              <a:rPr lang="lt-LT" dirty="0" smtClean="0"/>
              <a:t> 2017, vol.92, issue2,461-469.</a:t>
            </a:r>
            <a:endParaRPr lang="lt-LT" dirty="0"/>
          </a:p>
        </p:txBody>
      </p:sp>
    </p:spTree>
    <p:extLst>
      <p:ext uri="{BB962C8B-B14F-4D97-AF65-F5344CB8AC3E}">
        <p14:creationId xmlns:p14="http://schemas.microsoft.com/office/powerpoint/2010/main" val="2843355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169"/>
          <a:stretch/>
        </p:blipFill>
        <p:spPr bwMode="auto">
          <a:xfrm>
            <a:off x="1524000" y="1606858"/>
            <a:ext cx="6498893" cy="373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61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1 klausimo atsakymas</a:t>
            </a:r>
            <a:endParaRPr lang="en-US" sz="3600" dirty="0"/>
          </a:p>
        </p:txBody>
      </p:sp>
      <p:sp>
        <p:nvSpPr>
          <p:cNvPr id="3" name="Content Placeholder 2"/>
          <p:cNvSpPr>
            <a:spLocks noGrp="1"/>
          </p:cNvSpPr>
          <p:nvPr>
            <p:ph idx="1"/>
          </p:nvPr>
        </p:nvSpPr>
        <p:spPr/>
        <p:txBody>
          <a:bodyPr>
            <a:normAutofit/>
          </a:bodyPr>
          <a:lstStyle/>
          <a:p>
            <a:pPr marL="0" indent="0" algn="just">
              <a:lnSpc>
                <a:spcPct val="90000"/>
              </a:lnSpc>
              <a:buNone/>
            </a:pPr>
            <a:r>
              <a:rPr lang="lt-LT" dirty="0"/>
              <a:t>Pakankamai didelės grupės, ilgas laikotarpis (1996-2012 m.) – atrodytų.. 0, bet teisingas atsakymas – 4.</a:t>
            </a:r>
          </a:p>
          <a:p>
            <a:pPr marL="0" indent="0" algn="just">
              <a:lnSpc>
                <a:spcPct val="90000"/>
              </a:lnSpc>
              <a:buNone/>
            </a:pPr>
            <a:endParaRPr lang="lt-LT" dirty="0"/>
          </a:p>
          <a:p>
            <a:pPr marL="0" indent="0" algn="just">
              <a:lnSpc>
                <a:spcPct val="90000"/>
              </a:lnSpc>
              <a:buNone/>
            </a:pPr>
            <a:r>
              <a:rPr lang="lt-LT" dirty="0"/>
              <a:t>Šaltinis: K.K. </a:t>
            </a:r>
            <a:r>
              <a:rPr lang="en-US" dirty="0" err="1"/>
              <a:t>Tennakore</a:t>
            </a:r>
            <a:r>
              <a:rPr lang="en-US" dirty="0"/>
              <a:t> </a:t>
            </a:r>
            <a:r>
              <a:rPr lang="lt-LT" dirty="0"/>
              <a:t>et. oth. </a:t>
            </a:r>
            <a:r>
              <a:rPr lang="en-US" dirty="0"/>
              <a:t>Short daily-, nocturnal- and conventional-home hemodialysis have similar patient and treatment survival</a:t>
            </a:r>
            <a:r>
              <a:rPr lang="en-US" dirty="0"/>
              <a:t>.</a:t>
            </a:r>
            <a:r>
              <a:rPr lang="lt-LT" dirty="0"/>
              <a:t> K. I., January 2018, vol. 93, issue 1, 188-194.</a:t>
            </a:r>
            <a:endParaRPr lang="en-US" dirty="0"/>
          </a:p>
          <a:p>
            <a:pPr marL="0" indent="0">
              <a:buNone/>
            </a:pPr>
            <a:endParaRPr lang="lt-LT" dirty="0" smtClean="0"/>
          </a:p>
        </p:txBody>
      </p:sp>
    </p:spTree>
    <p:extLst>
      <p:ext uri="{BB962C8B-B14F-4D97-AF65-F5344CB8AC3E}">
        <p14:creationId xmlns:p14="http://schemas.microsoft.com/office/powerpoint/2010/main" val="3417214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linva2\Desktop\15.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75" t="18304" r="47215" b="50758"/>
          <a:stretch/>
        </p:blipFill>
        <p:spPr bwMode="auto">
          <a:xfrm rot="5244652">
            <a:off x="2024134" y="570043"/>
            <a:ext cx="4890164" cy="497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33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2400"/>
            <a:ext cx="8041440" cy="1442674"/>
          </a:xfrm>
        </p:spPr>
        <p:txBody>
          <a:bodyPr/>
          <a:lstStyle/>
          <a:p>
            <a:r>
              <a:rPr lang="lt-LT" dirty="0" smtClean="0"/>
              <a:t>9 </a:t>
            </a:r>
            <a:r>
              <a:rPr lang="lt-LT" dirty="0"/>
              <a:t>klausimas</a:t>
            </a:r>
            <a:endParaRPr lang="en-US" dirty="0"/>
          </a:p>
        </p:txBody>
      </p:sp>
      <p:sp>
        <p:nvSpPr>
          <p:cNvPr id="3" name="Content Placeholder 2"/>
          <p:cNvSpPr>
            <a:spLocks noGrp="1"/>
          </p:cNvSpPr>
          <p:nvPr>
            <p:ph idx="1"/>
          </p:nvPr>
        </p:nvSpPr>
        <p:spPr>
          <a:xfrm>
            <a:off x="685800" y="1447800"/>
            <a:ext cx="7848600" cy="3951337"/>
          </a:xfrm>
        </p:spPr>
        <p:txBody>
          <a:bodyPr>
            <a:noAutofit/>
          </a:bodyPr>
          <a:lstStyle/>
          <a:p>
            <a:pPr marL="0" indent="0" algn="just">
              <a:buNone/>
            </a:pPr>
            <a:r>
              <a:rPr lang="lt-LT" sz="1800" dirty="0" smtClean="0"/>
              <a:t>Dabartinėje galingų antibiotikų eroje dažnai susiduriame Cl. difficile sukeltu atkakliu viduriavimu.</a:t>
            </a:r>
          </a:p>
          <a:p>
            <a:pPr marL="0" indent="0" algn="just">
              <a:buNone/>
            </a:pPr>
            <a:r>
              <a:rPr lang="lt-LT" sz="1800" dirty="0" smtClean="0"/>
              <a:t>„Up to date“ rekomenduoja orientuotis į kliniką, todėl galimas ir empirinis gydymas, kai nerandama toksino. Tuo tarpu, radus toksiną, bet nesant viduriavimo – siūloma negydyti (nešiojimas, kuris gali būti iki 20 proc. hospitalizuotų pacientų, o slaugoje – iki 50 proc.). Pradėti gydymą siūloma </a:t>
            </a:r>
            <a:r>
              <a:rPr lang="lt-LT" sz="1800" u="sng" dirty="0" smtClean="0"/>
              <a:t>metronidazoliu</a:t>
            </a:r>
            <a:r>
              <a:rPr lang="lt-LT" sz="1800" dirty="0" smtClean="0"/>
              <a:t> per burną, jei neveikia – </a:t>
            </a:r>
            <a:r>
              <a:rPr lang="lt-LT" sz="1800" u="sng" dirty="0" smtClean="0"/>
              <a:t>vankomicino</a:t>
            </a:r>
            <a:r>
              <a:rPr lang="lt-LT" sz="1800" dirty="0" smtClean="0"/>
              <a:t> per burną. Kartojantis viduriavimo epizodams – pakartotiniai vankomicino kursai, galų gale – mikrobiotos (sveiko žmogaus išmatų) transplantacija.</a:t>
            </a:r>
          </a:p>
          <a:p>
            <a:pPr marL="0" indent="0" algn="just">
              <a:buNone/>
            </a:pPr>
            <a:r>
              <a:rPr lang="lt-LT" sz="1800" u="sng" dirty="0" smtClean="0"/>
              <a:t>Klausimas</a:t>
            </a:r>
            <a:r>
              <a:rPr lang="lt-LT" sz="1800" dirty="0" smtClean="0"/>
              <a:t> – o kaip ilgalaikis peroralinis vankomicino naudojimas gali paveikti LIL sergančius pacientus?</a:t>
            </a:r>
          </a:p>
          <a:p>
            <a:pPr marL="0" indent="0" algn="just">
              <a:buNone/>
            </a:pPr>
            <a:r>
              <a:rPr lang="lt-LT" sz="1800" dirty="0" smtClean="0"/>
              <a:t>Atsakymai:</a:t>
            </a:r>
          </a:p>
          <a:p>
            <a:pPr marL="457200" indent="-457200" algn="just">
              <a:buFont typeface="+mj-lt"/>
              <a:buAutoNum type="arabicPeriod"/>
            </a:pPr>
            <a:r>
              <a:rPr lang="lt-LT" sz="1800" dirty="0" smtClean="0"/>
              <a:t>pablogins </a:t>
            </a:r>
            <a:r>
              <a:rPr lang="lt-LT" sz="1800" dirty="0" smtClean="0"/>
              <a:t>inkstų funkciją.</a:t>
            </a:r>
          </a:p>
          <a:p>
            <a:pPr marL="457200" indent="-457200" algn="just">
              <a:buFont typeface="+mj-lt"/>
              <a:buAutoNum type="arabicPeriod"/>
            </a:pPr>
            <a:r>
              <a:rPr lang="lt-LT" sz="1800" dirty="0" smtClean="0"/>
              <a:t>sumažins </a:t>
            </a:r>
            <a:r>
              <a:rPr lang="lt-LT" sz="1800" dirty="0" smtClean="0"/>
              <a:t>ureminių toksinų gamybą.</a:t>
            </a:r>
          </a:p>
          <a:p>
            <a:pPr marL="457200" indent="-457200" algn="just">
              <a:buFont typeface="+mj-lt"/>
              <a:buAutoNum type="arabicPeriod"/>
            </a:pPr>
            <a:r>
              <a:rPr lang="lt-LT" sz="1800" dirty="0" smtClean="0"/>
              <a:t>kadangi </a:t>
            </a:r>
            <a:r>
              <a:rPr lang="lt-LT" sz="1800" dirty="0" smtClean="0"/>
              <a:t>per burną naudojamas vankomicinas nepatenka į kraują, inkstų funkcija nepablogės.</a:t>
            </a:r>
            <a:endParaRPr lang="en-US" sz="1800" dirty="0"/>
          </a:p>
        </p:txBody>
      </p:sp>
    </p:spTree>
    <p:extLst>
      <p:ext uri="{BB962C8B-B14F-4D97-AF65-F5344CB8AC3E}">
        <p14:creationId xmlns:p14="http://schemas.microsoft.com/office/powerpoint/2010/main" val="2305921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9 klausimo atsakymai </a:t>
            </a:r>
            <a:endParaRPr lang="en-US" dirty="0"/>
          </a:p>
        </p:txBody>
      </p:sp>
      <p:sp>
        <p:nvSpPr>
          <p:cNvPr id="3" name="Content Placeholder 2"/>
          <p:cNvSpPr>
            <a:spLocks noGrp="1"/>
          </p:cNvSpPr>
          <p:nvPr>
            <p:ph idx="1"/>
          </p:nvPr>
        </p:nvSpPr>
        <p:spPr>
          <a:xfrm>
            <a:off x="533400" y="2038388"/>
            <a:ext cx="7772400" cy="3951337"/>
          </a:xfrm>
        </p:spPr>
        <p:txBody>
          <a:bodyPr>
            <a:normAutofit fontScale="92500" lnSpcReduction="20000"/>
          </a:bodyPr>
          <a:lstStyle/>
          <a:p>
            <a:pPr marL="0" indent="0" algn="just">
              <a:buNone/>
            </a:pPr>
            <a:r>
              <a:rPr lang="lt-LT" u="sng" dirty="0" smtClean="0"/>
              <a:t>Teisingi</a:t>
            </a:r>
            <a:r>
              <a:rPr lang="lt-LT" dirty="0" smtClean="0"/>
              <a:t> –  2-3.</a:t>
            </a:r>
          </a:p>
          <a:p>
            <a:pPr marL="0" indent="0" algn="just">
              <a:buNone/>
            </a:pPr>
            <a:r>
              <a:rPr lang="lt-LT" dirty="0" smtClean="0"/>
              <a:t>Skirdami vankomiciną per burną hemodializuojamiems pacientams, amerikiečiai nustatė dviejų ureminių toksinų (indoksil-sulfato ir p-cresyl sulfato) kiekių plazmoje sumažėjimą.</a:t>
            </a:r>
          </a:p>
          <a:p>
            <a:pPr marL="0" indent="0" algn="just">
              <a:buNone/>
            </a:pPr>
            <a:r>
              <a:rPr lang="lt-LT" dirty="0" smtClean="0"/>
              <a:t>Šaltinis: L. Nazzal et oth. NDT, November 2017, vol. 32, No 11, 1809-1817.</a:t>
            </a:r>
          </a:p>
          <a:p>
            <a:pPr marL="0" indent="0" algn="just">
              <a:buNone/>
            </a:pPr>
            <a:r>
              <a:rPr lang="lt-LT" u="sng" dirty="0" smtClean="0"/>
              <a:t>V. K. komentaras</a:t>
            </a:r>
            <a:r>
              <a:rPr lang="lt-LT" dirty="0" smtClean="0"/>
              <a:t>: kaip keistai beskambėtų, bet „Š. transplantacija“ tikrai labai efektinga, kai Cl. difficile sukelia ilgalaikius viduriavimus. Primenu, kad žarnyne (daugiausiai storajame) veikia apie 1200 bakterijų rūšių. Dauguma ureminių toksinų gaminami žarnyne, todėl kartais vankomicino skyrimas </a:t>
            </a:r>
            <a:r>
              <a:rPr lang="lt-LT" u="sng" dirty="0" smtClean="0"/>
              <a:t>teoriškai </a:t>
            </a:r>
            <a:r>
              <a:rPr lang="lt-LT" dirty="0" smtClean="0"/>
              <a:t>gali pagerinti LIL pacientų būklę.</a:t>
            </a:r>
            <a:endParaRPr lang="en-US" dirty="0"/>
          </a:p>
        </p:txBody>
      </p:sp>
    </p:spTree>
    <p:extLst>
      <p:ext uri="{BB962C8B-B14F-4D97-AF65-F5344CB8AC3E}">
        <p14:creationId xmlns:p14="http://schemas.microsoft.com/office/powerpoint/2010/main" val="3380279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lt-LT" sz="3600" dirty="0" smtClean="0"/>
              <a:t>10 klausimas</a:t>
            </a:r>
            <a:endParaRPr lang="en-US" sz="3600" dirty="0"/>
          </a:p>
        </p:txBody>
      </p:sp>
      <p:sp>
        <p:nvSpPr>
          <p:cNvPr id="3" name="Content Placeholder 2"/>
          <p:cNvSpPr>
            <a:spLocks noGrp="1"/>
          </p:cNvSpPr>
          <p:nvPr>
            <p:ph idx="1"/>
          </p:nvPr>
        </p:nvSpPr>
        <p:spPr>
          <a:xfrm>
            <a:off x="457200" y="1143000"/>
            <a:ext cx="8229600" cy="5257800"/>
          </a:xfrm>
        </p:spPr>
        <p:txBody>
          <a:bodyPr>
            <a:normAutofit/>
          </a:bodyPr>
          <a:lstStyle/>
          <a:p>
            <a:pPr marL="0" indent="0" algn="just">
              <a:buNone/>
            </a:pPr>
            <a:r>
              <a:rPr lang="lt-LT" dirty="0" smtClean="0"/>
              <a:t>ISN apklausė 125 pasaulio šalis, kuriose gyvena 6,8 mlrd. gyventojų (93 proc. žemės gyventojų) apie nefrologijos tarnybos būklę. Kaip Jūs manote, kurioje vietoje pasaulio šalių tarpe pagal nefrologų skaičių 1 mln. gyventojų yra Lietuva?</a:t>
            </a:r>
          </a:p>
          <a:p>
            <a:pPr marL="514350" indent="-514350">
              <a:buFont typeface="+mj-lt"/>
              <a:buAutoNum type="arabicPeriod"/>
            </a:pPr>
            <a:r>
              <a:rPr lang="lt-LT" dirty="0" smtClean="0"/>
              <a:t>Antroje</a:t>
            </a:r>
          </a:p>
          <a:p>
            <a:pPr marL="514350" indent="-514350">
              <a:buFont typeface="+mj-lt"/>
              <a:buAutoNum type="arabicPeriod"/>
            </a:pPr>
            <a:r>
              <a:rPr lang="lt-LT" dirty="0" smtClean="0"/>
              <a:t>Šeštoje</a:t>
            </a:r>
          </a:p>
          <a:p>
            <a:pPr marL="514350" indent="-514350">
              <a:buFont typeface="+mj-lt"/>
              <a:buAutoNum type="arabicPeriod"/>
            </a:pPr>
            <a:r>
              <a:rPr lang="lt-LT" dirty="0" smtClean="0"/>
              <a:t>Dešimtoje</a:t>
            </a:r>
          </a:p>
          <a:p>
            <a:pPr marL="514350" indent="-514350">
              <a:buFont typeface="+mj-lt"/>
              <a:buAutoNum type="arabicPeriod"/>
            </a:pPr>
            <a:r>
              <a:rPr lang="lt-LT" dirty="0" smtClean="0"/>
              <a:t>Tryliktoje</a:t>
            </a:r>
            <a:endParaRPr lang="en-US" dirty="0"/>
          </a:p>
        </p:txBody>
      </p:sp>
    </p:spTree>
    <p:extLst>
      <p:ext uri="{BB962C8B-B14F-4D97-AF65-F5344CB8AC3E}">
        <p14:creationId xmlns:p14="http://schemas.microsoft.com/office/powerpoint/2010/main" val="2706510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10 klausimo atsakymas</a:t>
            </a:r>
            <a:endParaRPr lang="en-US" sz="3600" dirty="0"/>
          </a:p>
        </p:txBody>
      </p:sp>
      <p:sp>
        <p:nvSpPr>
          <p:cNvPr id="3" name="Content Placeholder 2"/>
          <p:cNvSpPr>
            <a:spLocks noGrp="1"/>
          </p:cNvSpPr>
          <p:nvPr>
            <p:ph idx="1"/>
          </p:nvPr>
        </p:nvSpPr>
        <p:spPr/>
        <p:txBody>
          <a:bodyPr>
            <a:normAutofit/>
          </a:bodyPr>
          <a:lstStyle/>
          <a:p>
            <a:pPr marL="0" indent="0" algn="just">
              <a:buNone/>
            </a:pPr>
            <a:r>
              <a:rPr lang="lt-LT" sz="2800" dirty="0" smtClean="0"/>
              <a:t>Pirmoje vietoje yra Japonija (78,79), </a:t>
            </a:r>
            <a:r>
              <a:rPr lang="lt-LT" sz="2800" u="sng" dirty="0" smtClean="0"/>
              <a:t>antroje</a:t>
            </a:r>
            <a:r>
              <a:rPr lang="lt-LT" sz="2800" dirty="0" smtClean="0"/>
              <a:t> – </a:t>
            </a:r>
            <a:r>
              <a:rPr lang="lt-LT" sz="2800" u="sng" dirty="0" smtClean="0"/>
              <a:t>Lietuva (69,34)</a:t>
            </a:r>
            <a:r>
              <a:rPr lang="lt-LT" sz="2800" dirty="0" smtClean="0"/>
              <a:t>, trečioje – Taiwanas (61,97), ketvirtoje – Graikija (46,4).</a:t>
            </a:r>
          </a:p>
          <a:p>
            <a:pPr marL="0" indent="0" algn="just">
              <a:buNone/>
            </a:pPr>
            <a:r>
              <a:rPr lang="lt-LT" sz="2800" u="sng" dirty="0" smtClean="0"/>
              <a:t>Pasaulio vidurkis – 8,83 nefrologo/1mln</a:t>
            </a:r>
            <a:r>
              <a:rPr lang="lt-LT" sz="2800" dirty="0" smtClean="0"/>
              <a:t>.</a:t>
            </a:r>
          </a:p>
          <a:p>
            <a:pPr marL="0" indent="0" algn="just">
              <a:buNone/>
            </a:pPr>
            <a:r>
              <a:rPr lang="lt-LT" sz="2800" dirty="0" smtClean="0"/>
              <a:t>JAV – 24,89. Baltarusija –</a:t>
            </a:r>
            <a:r>
              <a:rPr lang="lt-LT" sz="2800" dirty="0"/>
              <a:t> </a:t>
            </a:r>
            <a:r>
              <a:rPr lang="lt-LT" sz="2800" dirty="0" smtClean="0"/>
              <a:t>20,86. </a:t>
            </a:r>
            <a:r>
              <a:rPr lang="lt-LT" sz="2800" u="sng" dirty="0" smtClean="0"/>
              <a:t>Mongolija</a:t>
            </a:r>
            <a:r>
              <a:rPr lang="lt-LT" sz="2800" dirty="0" smtClean="0"/>
              <a:t> – </a:t>
            </a:r>
            <a:r>
              <a:rPr lang="lt-LT" sz="2800" u="sng" dirty="0" smtClean="0"/>
              <a:t>15,04</a:t>
            </a:r>
            <a:r>
              <a:rPr lang="lt-LT" sz="2800" dirty="0" smtClean="0"/>
              <a:t>. Tanzanija – 0,2. </a:t>
            </a:r>
          </a:p>
          <a:p>
            <a:pPr marL="0" indent="0">
              <a:buNone/>
            </a:pPr>
            <a:endParaRPr lang="lt-LT" sz="2800" dirty="0"/>
          </a:p>
          <a:p>
            <a:pPr marL="0" indent="0">
              <a:buNone/>
            </a:pPr>
            <a:r>
              <a:rPr lang="lt-LT" sz="2800" dirty="0" smtClean="0"/>
              <a:t>Šaltinis: K.I.Suppl., 2018, vol. 8, issue 2.</a:t>
            </a:r>
          </a:p>
        </p:txBody>
      </p:sp>
    </p:spTree>
    <p:extLst>
      <p:ext uri="{BB962C8B-B14F-4D97-AF65-F5344CB8AC3E}">
        <p14:creationId xmlns:p14="http://schemas.microsoft.com/office/powerpoint/2010/main" val="1092669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va2\Desktop\Scan.jpg"/>
          <p:cNvPicPr>
            <a:picLocks noChangeAspect="1" noChangeArrowheads="1"/>
          </p:cNvPicPr>
          <p:nvPr/>
        </p:nvPicPr>
        <p:blipFill rotWithShape="1">
          <a:blip r:embed="rId2">
            <a:extLst>
              <a:ext uri="{28A0092B-C50C-407E-A947-70E740481C1C}">
                <a14:useLocalDpi xmlns:a14="http://schemas.microsoft.com/office/drawing/2010/main" val="0"/>
              </a:ext>
            </a:extLst>
          </a:blip>
          <a:srcRect l="8640" t="12354" r="6647" b="6344"/>
          <a:stretch/>
        </p:blipFill>
        <p:spPr bwMode="auto">
          <a:xfrm>
            <a:off x="1219202" y="408374"/>
            <a:ext cx="6584272" cy="615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6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nva2\Documents\4 klausimas.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892" t="67384" r="46396" b="7261"/>
          <a:stretch/>
        </p:blipFill>
        <p:spPr bwMode="auto">
          <a:xfrm>
            <a:off x="685800" y="1219200"/>
            <a:ext cx="7696199" cy="47032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9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2 klausimas (I)</a:t>
            </a:r>
            <a:endParaRPr lang="lt-LT" dirty="0"/>
          </a:p>
        </p:txBody>
      </p:sp>
      <p:sp>
        <p:nvSpPr>
          <p:cNvPr id="3" name="Content Placeholder 2"/>
          <p:cNvSpPr>
            <a:spLocks noGrp="1"/>
          </p:cNvSpPr>
          <p:nvPr>
            <p:ph idx="1"/>
          </p:nvPr>
        </p:nvSpPr>
        <p:spPr/>
        <p:txBody>
          <a:bodyPr>
            <a:normAutofit fontScale="92500" lnSpcReduction="10000"/>
          </a:bodyPr>
          <a:lstStyle/>
          <a:p>
            <a:pPr marL="0" indent="0" algn="just">
              <a:buNone/>
            </a:pPr>
            <a:r>
              <a:rPr lang="lt-LT" dirty="0" smtClean="0"/>
              <a:t>Mes </a:t>
            </a:r>
            <a:r>
              <a:rPr lang="lt-LT" dirty="0" smtClean="0"/>
              <a:t>žinome, kad mažėjant GFG reikia laiku suformuoti arterioveninę fistulę, ją „subrandinti“ ir, toliau blogėjant inkstų funkcijai, laiku pradėti hemodializes. </a:t>
            </a:r>
          </a:p>
          <a:p>
            <a:pPr marL="0" indent="0" algn="just">
              <a:buNone/>
            </a:pPr>
            <a:r>
              <a:rPr lang="lt-LT" dirty="0" smtClean="0"/>
              <a:t>Kada </a:t>
            </a:r>
            <a:r>
              <a:rPr lang="lt-LT" dirty="0" smtClean="0"/>
              <a:t>pradėti hemodializes – nėra aišku, sprendžiama pagal GFG, klinikinius uremijos požymius. Yra duomenų, kad geriausia pradėti, kai GFG yra 5 – 7 ml/min. (aišku, reikia pradėti anksčiau, jeigu yra hiperkalemija, hipervolemija ir t. t.).</a:t>
            </a:r>
          </a:p>
          <a:p>
            <a:pPr marL="0" indent="0" algn="just">
              <a:buNone/>
            </a:pPr>
            <a:r>
              <a:rPr lang="lt-LT" dirty="0" smtClean="0"/>
              <a:t>Kada </a:t>
            </a:r>
            <a:r>
              <a:rPr lang="lt-LT" dirty="0" smtClean="0"/>
              <a:t>formuoti arterioveninę fistulę?</a:t>
            </a:r>
          </a:p>
          <a:p>
            <a:pPr marL="0" indent="0" algn="just">
              <a:buNone/>
            </a:pPr>
            <a:r>
              <a:rPr lang="lt-LT" dirty="0" smtClean="0"/>
              <a:t>Anksčiau </a:t>
            </a:r>
            <a:r>
              <a:rPr lang="lt-LT" dirty="0" smtClean="0"/>
              <a:t>(GFG – 20-15 ml/min)?</a:t>
            </a:r>
          </a:p>
          <a:p>
            <a:pPr marL="0" indent="0" algn="just">
              <a:buNone/>
            </a:pPr>
            <a:r>
              <a:rPr lang="lt-LT" dirty="0" smtClean="0"/>
              <a:t>Vėliau </a:t>
            </a:r>
            <a:r>
              <a:rPr lang="lt-LT" dirty="0" smtClean="0"/>
              <a:t>(GFG – 15-10 ml/min)?</a:t>
            </a:r>
          </a:p>
        </p:txBody>
      </p:sp>
    </p:spTree>
    <p:extLst>
      <p:ext uri="{BB962C8B-B14F-4D97-AF65-F5344CB8AC3E}">
        <p14:creationId xmlns:p14="http://schemas.microsoft.com/office/powerpoint/2010/main" val="347839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2 klausimas (II)</a:t>
            </a:r>
            <a:endParaRPr lang="lt-LT" dirty="0"/>
          </a:p>
        </p:txBody>
      </p:sp>
      <p:sp>
        <p:nvSpPr>
          <p:cNvPr id="3" name="Content Placeholder 2"/>
          <p:cNvSpPr>
            <a:spLocks noGrp="1"/>
          </p:cNvSpPr>
          <p:nvPr>
            <p:ph idx="1"/>
          </p:nvPr>
        </p:nvSpPr>
        <p:spPr/>
        <p:txBody>
          <a:bodyPr/>
          <a:lstStyle/>
          <a:p>
            <a:pPr marL="0" indent="0" algn="just">
              <a:buNone/>
            </a:pPr>
            <a:r>
              <a:rPr lang="lt-LT" dirty="0" smtClean="0"/>
              <a:t>Mūsų klausimas:</a:t>
            </a:r>
          </a:p>
          <a:p>
            <a:pPr marL="0" indent="0" algn="just">
              <a:buNone/>
            </a:pPr>
            <a:r>
              <a:rPr lang="lt-LT" dirty="0" smtClean="0"/>
              <a:t>Kokį </a:t>
            </a:r>
            <a:r>
              <a:rPr lang="lt-LT" dirty="0" smtClean="0"/>
              <a:t>poveikį inkstų funkcijos mažėjimo greičiui galėtų daryti arterioveninės fistulės suformavimas, ruošiant pacientą planiniam hemodializių pradėjimui?</a:t>
            </a:r>
          </a:p>
          <a:p>
            <a:pPr marL="514350" indent="-514350" algn="just">
              <a:buAutoNum type="arabicPeriod"/>
            </a:pPr>
            <a:r>
              <a:rPr lang="lt-LT" dirty="0" smtClean="0"/>
              <a:t>Jokio.</a:t>
            </a:r>
          </a:p>
          <a:p>
            <a:pPr marL="514350" indent="-514350" algn="just">
              <a:buAutoNum type="arabicPeriod"/>
            </a:pPr>
            <a:r>
              <a:rPr lang="lt-LT" dirty="0" smtClean="0"/>
              <a:t>Likusi inkstų funkcija mažėtų greičiau dėl dešinės širdies krūvio padidėjimo.</a:t>
            </a:r>
          </a:p>
          <a:p>
            <a:pPr marL="514350" indent="-514350" algn="just">
              <a:buAutoNum type="arabicPeriod"/>
            </a:pPr>
            <a:r>
              <a:rPr lang="lt-LT" dirty="0" smtClean="0"/>
              <a:t>Likusi inkstų funkcija mažėtų lėčiau.</a:t>
            </a:r>
            <a:endParaRPr lang="lt-LT" dirty="0"/>
          </a:p>
        </p:txBody>
      </p:sp>
    </p:spTree>
    <p:extLst>
      <p:ext uri="{BB962C8B-B14F-4D97-AF65-F5344CB8AC3E}">
        <p14:creationId xmlns:p14="http://schemas.microsoft.com/office/powerpoint/2010/main" val="413116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2 klausimo atsakymas (I)</a:t>
            </a:r>
            <a:endParaRPr lang="lt-LT" dirty="0"/>
          </a:p>
        </p:txBody>
      </p:sp>
      <p:sp>
        <p:nvSpPr>
          <p:cNvPr id="3" name="Content Placeholder 2"/>
          <p:cNvSpPr>
            <a:spLocks noGrp="1"/>
          </p:cNvSpPr>
          <p:nvPr>
            <p:ph idx="1"/>
          </p:nvPr>
        </p:nvSpPr>
        <p:spPr/>
        <p:txBody>
          <a:bodyPr>
            <a:noAutofit/>
          </a:bodyPr>
          <a:lstStyle/>
          <a:p>
            <a:pPr marL="0" indent="0" algn="just">
              <a:buNone/>
            </a:pPr>
            <a:r>
              <a:rPr lang="lt-LT" sz="1950" dirty="0" smtClean="0"/>
              <a:t>2015 m. pasirodė NDT žurnale įdomus straipsnis.</a:t>
            </a:r>
          </a:p>
          <a:p>
            <a:pPr marL="0" indent="0" algn="just">
              <a:buNone/>
            </a:pPr>
            <a:r>
              <a:rPr lang="lt-LT" sz="1950" dirty="0" smtClean="0"/>
              <a:t>123 pacientai, 2005 – 2010 m., 2eGFG.</a:t>
            </a:r>
          </a:p>
          <a:p>
            <a:pPr marL="0" indent="0" algn="just">
              <a:buNone/>
            </a:pPr>
            <a:r>
              <a:rPr lang="lt-LT" sz="1950" dirty="0" smtClean="0"/>
              <a:t>GFG matavimai 2 m. prieš AFV formavimą ir 2m. po AVF formavimo.</a:t>
            </a:r>
          </a:p>
          <a:p>
            <a:pPr marL="0" indent="0" algn="just">
              <a:buNone/>
            </a:pPr>
            <a:r>
              <a:rPr lang="lt-LT" sz="1950" dirty="0" smtClean="0"/>
              <a:t>Amžiaus vidurkis 68 m., 56 proc. CD. </a:t>
            </a:r>
          </a:p>
          <a:p>
            <a:pPr marL="0" indent="0" algn="just">
              <a:buNone/>
            </a:pPr>
            <a:r>
              <a:rPr lang="lt-LT" sz="1950" dirty="0" smtClean="0"/>
              <a:t>Prieš AVF – eGFG mažėjimo greitis – 5,9 ml/min/metus</a:t>
            </a:r>
          </a:p>
          <a:p>
            <a:pPr marL="0" indent="0" algn="just">
              <a:buNone/>
            </a:pPr>
            <a:r>
              <a:rPr lang="lt-LT" sz="1950" dirty="0" smtClean="0"/>
              <a:t>Po AVF – eGFG ↓ - 0,5 ml/min./metus.</a:t>
            </a:r>
          </a:p>
          <a:p>
            <a:pPr marL="0" indent="0" algn="just">
              <a:buNone/>
            </a:pPr>
            <a:r>
              <a:rPr lang="lt-LT" sz="1950" dirty="0" smtClean="0"/>
              <a:t>T</a:t>
            </a:r>
            <a:r>
              <a:rPr lang="lt-LT" sz="1950" dirty="0" smtClean="0"/>
              <a:t>. p</a:t>
            </a:r>
            <a:r>
              <a:rPr lang="lt-LT" sz="1950" dirty="0" smtClean="0"/>
              <a:t>. žurnale buvo išspausdintas </a:t>
            </a:r>
            <a:r>
              <a:rPr lang="lt-LT" sz="1950" dirty="0" err="1" smtClean="0"/>
              <a:t>Locatelli</a:t>
            </a:r>
            <a:r>
              <a:rPr lang="lt-LT" sz="1950" dirty="0" smtClean="0"/>
              <a:t> F. Ir </a:t>
            </a:r>
            <a:r>
              <a:rPr lang="lt-LT" sz="1950" dirty="0" err="1" smtClean="0"/>
              <a:t>Zoccali</a:t>
            </a:r>
            <a:r>
              <a:rPr lang="lt-LT" sz="1950" dirty="0" smtClean="0"/>
              <a:t> C – entuziastingas komentaras apie didelį šio darbo naujumą ir reikšmę.</a:t>
            </a:r>
          </a:p>
          <a:p>
            <a:pPr marL="0" indent="0" algn="just">
              <a:buNone/>
            </a:pPr>
            <a:r>
              <a:rPr lang="lt-LT" sz="1950" dirty="0" smtClean="0"/>
              <a:t>2017 m. – kitas panašus, tik žymiai didesnius (</a:t>
            </a:r>
            <a:r>
              <a:rPr lang="lt-LT" sz="1950" u="sng" dirty="0" smtClean="0"/>
              <a:t>3026</a:t>
            </a:r>
            <a:r>
              <a:rPr lang="lt-LT" sz="1950" dirty="0" smtClean="0"/>
              <a:t>) pacientų skaičius apimantis tyrimas.</a:t>
            </a:r>
          </a:p>
          <a:p>
            <a:pPr marL="0" indent="0" algn="just">
              <a:buNone/>
            </a:pPr>
            <a:r>
              <a:rPr lang="lt-LT" sz="1950" dirty="0" smtClean="0"/>
              <a:t>AVF grupėje stebėtas lėtinio inkstų funkcijos mažėjimo sulėtėjimas po AVF suformavimo.</a:t>
            </a:r>
            <a:endParaRPr lang="lt-LT" sz="1950" dirty="0"/>
          </a:p>
        </p:txBody>
      </p:sp>
    </p:spTree>
    <p:extLst>
      <p:ext uri="{BB962C8B-B14F-4D97-AF65-F5344CB8AC3E}">
        <p14:creationId xmlns:p14="http://schemas.microsoft.com/office/powerpoint/2010/main" val="215431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2 klausimo atsakymas (II)</a:t>
            </a:r>
            <a:endParaRPr lang="lt-LT" dirty="0"/>
          </a:p>
        </p:txBody>
      </p:sp>
      <p:sp>
        <p:nvSpPr>
          <p:cNvPr id="3" name="Content Placeholder 2"/>
          <p:cNvSpPr>
            <a:spLocks noGrp="1"/>
          </p:cNvSpPr>
          <p:nvPr>
            <p:ph idx="1"/>
          </p:nvPr>
        </p:nvSpPr>
        <p:spPr/>
        <p:txBody>
          <a:bodyPr>
            <a:normAutofit fontScale="70000" lnSpcReduction="20000"/>
          </a:bodyPr>
          <a:lstStyle/>
          <a:p>
            <a:pPr marL="0" indent="0" algn="just">
              <a:buNone/>
            </a:pPr>
            <a:r>
              <a:rPr lang="lt-LT" dirty="0" smtClean="0"/>
              <a:t>Tuo tarpu tuneliuotų dializės kateterių grupėje buvo stebėtas inkstų funkcijos blogėjimo pagreitėjimas. Toks pat inkstų funkcijos blogėjimo sulėtėjimas stebėtas net ir pacientams, kuriems AVF „nebrendo“. Šio fenomeno fiziologinė pusė neaiški:</a:t>
            </a:r>
          </a:p>
          <a:p>
            <a:pPr marL="457200" indent="-457200" algn="just">
              <a:buFont typeface="+mj-lt"/>
              <a:buAutoNum type="alphaLcParenR"/>
            </a:pPr>
            <a:r>
              <a:rPr lang="lt-LT" dirty="0" smtClean="0"/>
              <a:t>vazodilatacinių medžiagų išskyrimo sužadinimas, gerinantis kraujotaką inkstuose</a:t>
            </a:r>
          </a:p>
          <a:p>
            <a:pPr marL="457200" indent="-457200" algn="just">
              <a:buFont typeface="+mj-lt"/>
              <a:buAutoNum type="alphaLcParenR"/>
            </a:pPr>
            <a:r>
              <a:rPr lang="lt-LT" dirty="0" smtClean="0"/>
              <a:t>opioidų ir bradikinino gamybos padidėjimas</a:t>
            </a:r>
          </a:p>
          <a:p>
            <a:pPr marL="457200" indent="-457200" algn="just">
              <a:buFont typeface="+mj-lt"/>
              <a:buAutoNum type="alphaLcParenR"/>
            </a:pPr>
            <a:r>
              <a:rPr lang="lt-LT" dirty="0" smtClean="0"/>
              <a:t>laiku formuoja fistulę drausmingesniems ligoniams, keičiasi jų elgesys, gerėja priežiūra</a:t>
            </a:r>
          </a:p>
          <a:p>
            <a:pPr marL="457200" indent="-457200" algn="just">
              <a:buFont typeface="+mj-lt"/>
              <a:buAutoNum type="alphaLcParenR"/>
            </a:pPr>
            <a:r>
              <a:rPr lang="lt-LT" dirty="0" smtClean="0"/>
              <a:t>remote ischemic preconditioning – galūnių AKS ilgas matavimas</a:t>
            </a:r>
          </a:p>
          <a:p>
            <a:pPr marL="0" indent="0" algn="just">
              <a:buNone/>
            </a:pPr>
            <a:r>
              <a:rPr lang="lt-LT" dirty="0" smtClean="0"/>
              <a:t>Šaltiniai: </a:t>
            </a:r>
          </a:p>
          <a:p>
            <a:pPr marL="0" indent="0" algn="just">
              <a:buNone/>
            </a:pPr>
            <a:r>
              <a:rPr lang="lt-LT" dirty="0" smtClean="0"/>
              <a:t>T.A. </a:t>
            </a:r>
            <a:r>
              <a:rPr lang="lt-LT" dirty="0" err="1" smtClean="0"/>
              <a:t>Golper</a:t>
            </a:r>
            <a:r>
              <a:rPr lang="lt-LT" dirty="0" smtClean="0"/>
              <a:t> et </a:t>
            </a:r>
            <a:r>
              <a:rPr lang="lt-LT" dirty="0" err="1" smtClean="0"/>
              <a:t>oth</a:t>
            </a:r>
            <a:r>
              <a:rPr lang="lt-LT" dirty="0" smtClean="0"/>
              <a:t>. </a:t>
            </a:r>
            <a:r>
              <a:rPr lang="lt-LT" dirty="0" err="1" smtClean="0"/>
              <a:t>Arteriovenous</a:t>
            </a:r>
            <a:r>
              <a:rPr lang="lt-LT" dirty="0" smtClean="0"/>
              <a:t> fistula </a:t>
            </a:r>
            <a:r>
              <a:rPr lang="lt-LT" dirty="0" err="1" smtClean="0"/>
              <a:t>creation</a:t>
            </a:r>
            <a:r>
              <a:rPr lang="lt-LT" dirty="0" smtClean="0"/>
              <a:t> </a:t>
            </a:r>
            <a:r>
              <a:rPr lang="lt-LT" dirty="0" err="1" smtClean="0"/>
              <a:t>may</a:t>
            </a:r>
            <a:r>
              <a:rPr lang="lt-LT" dirty="0" smtClean="0"/>
              <a:t> </a:t>
            </a:r>
            <a:r>
              <a:rPr lang="lt-LT" dirty="0" err="1" smtClean="0"/>
              <a:t>slow</a:t>
            </a:r>
            <a:r>
              <a:rPr lang="lt-LT" dirty="0" smtClean="0"/>
              <a:t> </a:t>
            </a:r>
            <a:r>
              <a:rPr lang="lt-LT" dirty="0" err="1" smtClean="0"/>
              <a:t>estimated</a:t>
            </a:r>
            <a:r>
              <a:rPr lang="lt-LT" dirty="0" smtClean="0"/>
              <a:t> </a:t>
            </a:r>
            <a:r>
              <a:rPr lang="lt-LT" dirty="0" err="1" smtClean="0"/>
              <a:t>glomerular</a:t>
            </a:r>
            <a:r>
              <a:rPr lang="lt-LT" dirty="0" smtClean="0"/>
              <a:t> </a:t>
            </a:r>
            <a:r>
              <a:rPr lang="lt-LT" dirty="0" err="1" smtClean="0"/>
              <a:t>filtration</a:t>
            </a:r>
            <a:r>
              <a:rPr lang="lt-LT" dirty="0" smtClean="0"/>
              <a:t> rate </a:t>
            </a:r>
            <a:r>
              <a:rPr lang="lt-LT" dirty="0" err="1" smtClean="0"/>
              <a:t>trajectory</a:t>
            </a:r>
            <a:r>
              <a:rPr lang="lt-LT" dirty="0" smtClean="0"/>
              <a:t>. NDT, vol.30, </a:t>
            </a:r>
            <a:r>
              <a:rPr lang="lt-LT" dirty="0" err="1" smtClean="0"/>
              <a:t>issue</a:t>
            </a:r>
            <a:r>
              <a:rPr lang="lt-LT" dirty="0" smtClean="0"/>
              <a:t> 12, </a:t>
            </a:r>
            <a:r>
              <a:rPr lang="lt-LT" dirty="0" err="1" smtClean="0"/>
              <a:t>December</a:t>
            </a:r>
            <a:r>
              <a:rPr lang="lt-LT" dirty="0" smtClean="0"/>
              <a:t> 2015, 2014 – 2018</a:t>
            </a:r>
          </a:p>
          <a:p>
            <a:pPr marL="0" indent="0" algn="just">
              <a:buNone/>
            </a:pPr>
            <a:r>
              <a:rPr lang="lt-LT" dirty="0" smtClean="0"/>
              <a:t>K. </a:t>
            </a:r>
            <a:r>
              <a:rPr lang="lt-LT" dirty="0" err="1" smtClean="0"/>
              <a:t>Sumida</a:t>
            </a:r>
            <a:r>
              <a:rPr lang="lt-LT" dirty="0" smtClean="0"/>
              <a:t> et </a:t>
            </a:r>
            <a:r>
              <a:rPr lang="lt-LT" dirty="0" err="1" smtClean="0"/>
              <a:t>oth</a:t>
            </a:r>
            <a:r>
              <a:rPr lang="lt-LT" dirty="0" smtClean="0"/>
              <a:t>. NDT, </a:t>
            </a:r>
            <a:r>
              <a:rPr lang="lt-LT" dirty="0" err="1" smtClean="0"/>
              <a:t>August</a:t>
            </a:r>
            <a:r>
              <a:rPr lang="lt-LT" dirty="0" smtClean="0"/>
              <a:t> 2017, </a:t>
            </a:r>
            <a:r>
              <a:rPr lang="lt-LT" dirty="0" err="1" smtClean="0"/>
              <a:t>vol</a:t>
            </a:r>
            <a:r>
              <a:rPr lang="lt-LT" dirty="0" smtClean="0"/>
              <a:t>. 32, No8, 1330 - 1337</a:t>
            </a:r>
          </a:p>
          <a:p>
            <a:pPr marL="514350" indent="-514350" algn="just">
              <a:buFont typeface="+mj-lt"/>
              <a:buAutoNum type="alphaLcParenR"/>
            </a:pPr>
            <a:endParaRPr lang="lt-LT" dirty="0"/>
          </a:p>
        </p:txBody>
      </p:sp>
    </p:spTree>
    <p:extLst>
      <p:ext uri="{BB962C8B-B14F-4D97-AF65-F5344CB8AC3E}">
        <p14:creationId xmlns:p14="http://schemas.microsoft.com/office/powerpoint/2010/main" val="408630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2 klausimo komentaras</a:t>
            </a:r>
            <a:endParaRPr lang="lt-LT" dirty="0"/>
          </a:p>
        </p:txBody>
      </p:sp>
      <p:sp>
        <p:nvSpPr>
          <p:cNvPr id="3" name="Content Placeholder 2"/>
          <p:cNvSpPr>
            <a:spLocks noGrp="1"/>
          </p:cNvSpPr>
          <p:nvPr>
            <p:ph idx="1"/>
          </p:nvPr>
        </p:nvSpPr>
        <p:spPr/>
        <p:txBody>
          <a:bodyPr/>
          <a:lstStyle/>
          <a:p>
            <a:pPr marL="0" indent="0" algn="just">
              <a:buNone/>
            </a:pPr>
            <a:r>
              <a:rPr lang="lt-LT" u="sng" dirty="0" smtClean="0"/>
              <a:t>V. K. komentaras</a:t>
            </a:r>
            <a:r>
              <a:rPr lang="lt-LT" dirty="0" smtClean="0"/>
              <a:t> – nesvarbu, kokios spalvos katė, svarbu, kad gaudytų peles!</a:t>
            </a:r>
          </a:p>
          <a:p>
            <a:pPr marL="0" indent="0" algn="just">
              <a:buNone/>
            </a:pPr>
            <a:r>
              <a:rPr lang="lt-LT" dirty="0" smtClean="0"/>
              <a:t>Jeigu AVF suformavimas nutolina hemodializę, gal ir neverta ilgai kankintis svarstant: „Formuoti ar palaukti?“</a:t>
            </a:r>
            <a:endParaRPr lang="lt-LT" dirty="0"/>
          </a:p>
        </p:txBody>
      </p:sp>
    </p:spTree>
    <p:extLst>
      <p:ext uri="{BB962C8B-B14F-4D97-AF65-F5344CB8AC3E}">
        <p14:creationId xmlns:p14="http://schemas.microsoft.com/office/powerpoint/2010/main" val="5785981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527</TotalTime>
  <Words>2324</Words>
  <Application>Microsoft Office PowerPoint</Application>
  <PresentationFormat>On-screen Show (4:3)</PresentationFormat>
  <Paragraphs>177</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Sketchbook</vt:lpstr>
      <vt:lpstr>Acrobat Document</vt:lpstr>
      <vt:lpstr>RUMŠIŠKĖS  Viktorina 2018 m.  II dalis</vt:lpstr>
      <vt:lpstr>   1 klausimas    </vt:lpstr>
      <vt:lpstr>1 klausimo atsakymas</vt:lpstr>
      <vt:lpstr>PowerPoint Presentation</vt:lpstr>
      <vt:lpstr>2 klausimas (I)</vt:lpstr>
      <vt:lpstr>2 klausimas (II)</vt:lpstr>
      <vt:lpstr>2 klausimo atsakymas (I)</vt:lpstr>
      <vt:lpstr>2 klausimo atsakymas (II)</vt:lpstr>
      <vt:lpstr>2 klausimo komentaras</vt:lpstr>
      <vt:lpstr>PowerPoint Presentation</vt:lpstr>
      <vt:lpstr>3 klausimas</vt:lpstr>
      <vt:lpstr>3 klausimo atsakymai</vt:lpstr>
      <vt:lpstr>PowerPoint Presentation</vt:lpstr>
      <vt:lpstr>PowerPoint Presentation</vt:lpstr>
      <vt:lpstr>PowerPoint Presentation</vt:lpstr>
      <vt:lpstr>PowerPoint Presentation</vt:lpstr>
      <vt:lpstr>4 klausimas</vt:lpstr>
      <vt:lpstr>4 klausimo atsakymas</vt:lpstr>
      <vt:lpstr>5 klausimas</vt:lpstr>
      <vt:lpstr>5 klausimo atsakymas</vt:lpstr>
      <vt:lpstr>PowerPoint Presentation</vt:lpstr>
      <vt:lpstr>6 klausimas</vt:lpstr>
      <vt:lpstr>6 klausimo atsakymas</vt:lpstr>
      <vt:lpstr>7 klausimas</vt:lpstr>
      <vt:lpstr>7 klausimo atsakymas (I)</vt:lpstr>
      <vt:lpstr>7 klausimo atsakymas (II)</vt:lpstr>
      <vt:lpstr>8 klausimas</vt:lpstr>
      <vt:lpstr>8 klausimo atsakymas</vt:lpstr>
      <vt:lpstr>PowerPoint Presentation</vt:lpstr>
      <vt:lpstr>PowerPoint Presentation</vt:lpstr>
      <vt:lpstr>9 klausimas</vt:lpstr>
      <vt:lpstr>9 klausimo atsakymai </vt:lpstr>
      <vt:lpstr>10 klausimas</vt:lpstr>
      <vt:lpstr>10 klausimo atsakymas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Vaitasė</dc:creator>
  <cp:lastModifiedBy>Lina Vaitasė</cp:lastModifiedBy>
  <cp:revision>65</cp:revision>
  <cp:lastPrinted>2018-04-12T10:03:37Z</cp:lastPrinted>
  <dcterms:created xsi:type="dcterms:W3CDTF">2006-08-16T00:00:00Z</dcterms:created>
  <dcterms:modified xsi:type="dcterms:W3CDTF">2018-05-17T07:46:07Z</dcterms:modified>
</cp:coreProperties>
</file>